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.xml" ContentType="application/vnd.openxmlformats-officedocument.drawingml.chart+xml"/>
  <Override PartName="/ppt/notesSlides/notesSlide28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9.xml" ContentType="application/vnd.openxmlformats-officedocument.presentationml.notesSlide+xml"/>
  <Override PartName="/ppt/charts/chart4.xml" ContentType="application/vnd.openxmlformats-officedocument.drawingml.chart+xml"/>
  <Override PartName="/ppt/notesSlides/notesSlide30.xml" ContentType="application/vnd.openxmlformats-officedocument.presentationml.notesSlide+xml"/>
  <Override PartName="/ppt/charts/chart5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94" r:id="rId14"/>
    <p:sldId id="293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30967"/>
          <c:y val="0.130967"/>
          <c:w val="0.738066"/>
          <c:h val="0.7255660000000000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Région 1</c:v>
                </c:pt>
              </c:strCache>
            </c:strRef>
          </c:tx>
          <c:spPr>
            <a:solidFill>
              <a:schemeClr val="accent1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FF05-4AAD-AA53-C0128FB607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FF05-4AAD-AA53-C0128FB607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FF05-4AAD-AA53-C0128FB607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FF05-4AAD-AA53-C0128FB607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FF05-4AAD-AA53-C0128FB6074C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F05-4AAD-AA53-C0128FB6074C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F05-4AAD-AA53-C0128FB6074C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F05-4AAD-AA53-C0128FB6074C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F05-4AAD-AA53-C0128FB6074C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FF05-4AAD-AA53-C0128FB6074C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Ambérieu</c:v>
                </c:pt>
                <c:pt idx="1">
                  <c:v>Bellegarde</c:v>
                </c:pt>
                <c:pt idx="2">
                  <c:v>Oyonnax</c:v>
                </c:pt>
                <c:pt idx="3">
                  <c:v>Pays de gex Nord</c:v>
                </c:pt>
                <c:pt idx="4">
                  <c:v>Pays de Gex Sud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</c:v>
                </c:pt>
                <c:pt idx="1">
                  <c:v>30</c:v>
                </c:pt>
                <c:pt idx="2">
                  <c:v>23</c:v>
                </c:pt>
                <c:pt idx="3">
                  <c:v>34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F05-4AAD-AA53-C0128FB60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3972799999999999"/>
          <c:y val="0.13972799999999999"/>
          <c:w val="0.72054499999999999"/>
          <c:h val="0.7080450000000000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Région 1</c:v>
                </c:pt>
              </c:strCache>
            </c:strRef>
          </c:tx>
          <c:spPr>
            <a:solidFill>
              <a:schemeClr val="accent1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532F-4BEF-8CBD-FE07777C70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532F-4BEF-8CBD-FE07777C70D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532F-4BEF-8CBD-FE07777C70D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532F-4BEF-8CBD-FE07777C70D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532F-4BEF-8CBD-FE07777C70DA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32F-4BEF-8CBD-FE07777C70DA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32F-4BEF-8CBD-FE07777C70DA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32F-4BEF-8CBD-FE07777C70DA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532F-4BEF-8CBD-FE07777C70DA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532F-4BEF-8CBD-FE07777C70DA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Ambérieu</c:v>
                </c:pt>
                <c:pt idx="1">
                  <c:v>Bellegarde</c:v>
                </c:pt>
                <c:pt idx="2">
                  <c:v>Oyonnax</c:v>
                </c:pt>
                <c:pt idx="3">
                  <c:v>Pays de gex Nord</c:v>
                </c:pt>
                <c:pt idx="4">
                  <c:v>Pays de Gex Sud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1.5</c:v>
                </c:pt>
                <c:pt idx="1">
                  <c:v>22</c:v>
                </c:pt>
                <c:pt idx="2">
                  <c:v>32.5</c:v>
                </c:pt>
                <c:pt idx="3">
                  <c:v>42.5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2F-4BEF-8CBD-FE07777C7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4.7606099999999998E-2"/>
          <c:y val="4.7606099999999998E-2"/>
          <c:w val="0.90478800000000004"/>
          <c:h val="0.892287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Région 1</c:v>
                </c:pt>
              </c:strCache>
            </c:strRef>
          </c:tx>
          <c:spPr>
            <a:solidFill>
              <a:srgbClr val="2E578C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CB2-437A-9DBB-1155E6CAA4C8}"/>
              </c:ext>
            </c:extLst>
          </c:dPt>
          <c:dPt>
            <c:idx val="1"/>
            <c:bubble3D val="0"/>
            <c:spPr>
              <a:solidFill>
                <a:srgbClr val="5D9648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2CB2-437A-9DBB-1155E6CAA4C8}"/>
              </c:ext>
            </c:extLst>
          </c:dPt>
          <c:dPt>
            <c:idx val="2"/>
            <c:bubble3D val="0"/>
            <c:spPr>
              <a:solidFill>
                <a:srgbClr val="E7A13D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2CB2-437A-9DBB-1155E6CAA4C8}"/>
              </c:ext>
            </c:extLst>
          </c:dPt>
          <c:dPt>
            <c:idx val="3"/>
            <c:bubble3D val="0"/>
            <c:spPr>
              <a:solidFill>
                <a:srgbClr val="BC2D30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2CB2-437A-9DBB-1155E6CAA4C8}"/>
              </c:ext>
            </c:extLst>
          </c:dPt>
          <c:dPt>
            <c:idx val="4"/>
            <c:bubble3D val="0"/>
            <c:spPr>
              <a:solidFill>
                <a:srgbClr val="6F3D79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2CB2-437A-9DBB-1155E6CAA4C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CB2-437A-9DBB-1155E6CAA4C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CB2-437A-9DBB-1155E6CAA4C8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CB2-437A-9DBB-1155E6CAA4C8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2CB2-437A-9DBB-1155E6CAA4C8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2CB2-437A-9DBB-1155E6CAA4C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Adjoint</c:v>
                </c:pt>
                <c:pt idx="1">
                  <c:v>ASH (ULIS/IME)</c:v>
                </c:pt>
                <c:pt idx="2">
                  <c:v>TR BM</c:v>
                </c:pt>
                <c:pt idx="3">
                  <c:v>ZIL</c:v>
                </c:pt>
                <c:pt idx="4">
                  <c:v>Directeurs.rices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44</c:v>
                </c:pt>
                <c:pt idx="1">
                  <c:v>6</c:v>
                </c:pt>
                <c:pt idx="2">
                  <c:v>28</c:v>
                </c:pt>
                <c:pt idx="3">
                  <c:v>15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CB2-437A-9DBB-1155E6CAA4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title>
      <c:tx>
        <c:rich>
          <a:bodyPr rot="0"/>
          <a:lstStyle/>
          <a:p>
            <a:pPr>
              <a:defRPr sz="1800" b="1" i="0" u="none" strike="noStrike">
                <a:solidFill>
                  <a:srgbClr val="595959"/>
                </a:solidFill>
                <a:latin typeface="Trebuchet MS"/>
              </a:defRPr>
            </a:pPr>
            <a:r>
              <a:rPr lang="fr-FR" sz="1800" b="1" i="0" u="none" strike="noStrike">
                <a:solidFill>
                  <a:srgbClr val="595959"/>
                </a:solidFill>
                <a:latin typeface="Trebuchet MS"/>
              </a:rPr>
              <a:t>Comparaison % postes par circonscription</a:t>
            </a:r>
          </a:p>
        </c:rich>
      </c:tx>
      <c:layout>
        <c:manualLayout>
          <c:xMode val="edge"/>
          <c:yMode val="edge"/>
          <c:x val="0.26024999999999998"/>
          <c:y val="0"/>
          <c:w val="0.47949999999999998"/>
          <c:h val="0.12361999999999999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1.48247E-2"/>
          <c:y val="0.12361999999999999"/>
          <c:w val="0.96665500000000004"/>
          <c:h val="0.79160600000000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Trebuchet M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ASH</c:v>
                </c:pt>
                <c:pt idx="1">
                  <c:v>Bresse </c:v>
                </c:pt>
                <c:pt idx="2">
                  <c:v>Belley</c:v>
                </c:pt>
                <c:pt idx="3">
                  <c:v>Cotière</c:v>
                </c:pt>
                <c:pt idx="4">
                  <c:v>Jassans</c:v>
                </c:pt>
                <c:pt idx="5">
                  <c:v>Ambérieu</c:v>
                </c:pt>
                <c:pt idx="6">
                  <c:v>Dombes</c:v>
                </c:pt>
                <c:pt idx="7">
                  <c:v>Bourg 2</c:v>
                </c:pt>
                <c:pt idx="8">
                  <c:v>Bourg 3</c:v>
                </c:pt>
                <c:pt idx="9">
                  <c:v>Oyonnax</c:v>
                </c:pt>
                <c:pt idx="10">
                  <c:v>Bellegarde</c:v>
                </c:pt>
                <c:pt idx="11">
                  <c:v>Pays-de-Gex 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4.7899999999999998E-2</c:v>
                </c:pt>
                <c:pt idx="1">
                  <c:v>5.4899999999999997E-2</c:v>
                </c:pt>
                <c:pt idx="2">
                  <c:v>6.0299999999999999E-2</c:v>
                </c:pt>
                <c:pt idx="3">
                  <c:v>7.8E-2</c:v>
                </c:pt>
                <c:pt idx="4">
                  <c:v>8.5099999999999995E-2</c:v>
                </c:pt>
                <c:pt idx="5">
                  <c:v>7.2700000000000001E-2</c:v>
                </c:pt>
                <c:pt idx="6">
                  <c:v>5.1400000000000001E-2</c:v>
                </c:pt>
                <c:pt idx="7">
                  <c:v>7.9699999999999993E-2</c:v>
                </c:pt>
                <c:pt idx="8">
                  <c:v>7.4399999999999994E-2</c:v>
                </c:pt>
                <c:pt idx="9">
                  <c:v>8.1500000000000003E-2</c:v>
                </c:pt>
                <c:pt idx="10">
                  <c:v>0.11169999999999999</c:v>
                </c:pt>
                <c:pt idx="11">
                  <c:v>0.2021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9-4462-8C3A-1D122AA418FB}"/>
            </c:ext>
          </c:extLst>
        </c:ser>
        <c:ser>
          <c:idx val="1"/>
          <c:order val="1"/>
          <c:tx>
            <c:strRef>
              <c:f>Sheet1!$A$3</c:f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>
                    <a:solidFill>
                      <a:srgbClr val="808080"/>
                    </a:solidFill>
                    <a:latin typeface="Trebuchet M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ASH</c:v>
                </c:pt>
                <c:pt idx="1">
                  <c:v>Bresse </c:v>
                </c:pt>
                <c:pt idx="2">
                  <c:v>Belley</c:v>
                </c:pt>
                <c:pt idx="3">
                  <c:v>Cotière</c:v>
                </c:pt>
                <c:pt idx="4">
                  <c:v>Jassans</c:v>
                </c:pt>
                <c:pt idx="5">
                  <c:v>Ambérieu</c:v>
                </c:pt>
                <c:pt idx="6">
                  <c:v>Dombes</c:v>
                </c:pt>
                <c:pt idx="7">
                  <c:v>Bourg 2</c:v>
                </c:pt>
                <c:pt idx="8">
                  <c:v>Bourg 3</c:v>
                </c:pt>
                <c:pt idx="9">
                  <c:v>Oyonnax</c:v>
                </c:pt>
                <c:pt idx="10">
                  <c:v>Bellegarde</c:v>
                </c:pt>
                <c:pt idx="11">
                  <c:v>Pays-de-Gex 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B9-4462-8C3A-1D122AA418F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0" i="0" u="none" strike="noStrike">
                    <a:solidFill>
                      <a:srgbClr val="000000"/>
                    </a:solidFill>
                    <a:latin typeface="Trebuchet M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ASH</c:v>
                </c:pt>
                <c:pt idx="1">
                  <c:v>Bresse </c:v>
                </c:pt>
                <c:pt idx="2">
                  <c:v>Belley</c:v>
                </c:pt>
                <c:pt idx="3">
                  <c:v>Cotière</c:v>
                </c:pt>
                <c:pt idx="4">
                  <c:v>Jassans</c:v>
                </c:pt>
                <c:pt idx="5">
                  <c:v>Ambérieu</c:v>
                </c:pt>
                <c:pt idx="6">
                  <c:v>Dombes</c:v>
                </c:pt>
                <c:pt idx="7">
                  <c:v>Bourg 2</c:v>
                </c:pt>
                <c:pt idx="8">
                  <c:v>Bourg 3</c:v>
                </c:pt>
                <c:pt idx="9">
                  <c:v>Oyonnax</c:v>
                </c:pt>
                <c:pt idx="10">
                  <c:v>Bellegarde</c:v>
                </c:pt>
                <c:pt idx="11">
                  <c:v>Pays-de-Gex 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2.23E-2</c:v>
                </c:pt>
                <c:pt idx="1">
                  <c:v>3.8199999999999998E-2</c:v>
                </c:pt>
                <c:pt idx="2">
                  <c:v>8.9099999999999999E-2</c:v>
                </c:pt>
                <c:pt idx="3">
                  <c:v>0.1273</c:v>
                </c:pt>
                <c:pt idx="4">
                  <c:v>6.3600000000000004E-2</c:v>
                </c:pt>
                <c:pt idx="5">
                  <c:v>9.5500000000000002E-2</c:v>
                </c:pt>
                <c:pt idx="6">
                  <c:v>5.4100000000000002E-2</c:v>
                </c:pt>
                <c:pt idx="7">
                  <c:v>9.5500000000000002E-2</c:v>
                </c:pt>
                <c:pt idx="8">
                  <c:v>7.9600000000000004E-2</c:v>
                </c:pt>
                <c:pt idx="9">
                  <c:v>7.0000000000000007E-2</c:v>
                </c:pt>
                <c:pt idx="10">
                  <c:v>8.2799999999999999E-2</c:v>
                </c:pt>
                <c:pt idx="11">
                  <c:v>0.18149999999999999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B9-4462-8C3A-1D122AA418FB}"/>
            </c:ext>
          </c:extLst>
        </c:ser>
        <c:ser>
          <c:idx val="3"/>
          <c:order val="3"/>
          <c:tx>
            <c:strRef>
              <c:f>Sheet1!$A$5</c:f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>
                    <a:solidFill>
                      <a:srgbClr val="808080"/>
                    </a:solidFill>
                    <a:latin typeface="Trebuchet M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ASH</c:v>
                </c:pt>
                <c:pt idx="1">
                  <c:v>Bresse </c:v>
                </c:pt>
                <c:pt idx="2">
                  <c:v>Belley</c:v>
                </c:pt>
                <c:pt idx="3">
                  <c:v>Cotière</c:v>
                </c:pt>
                <c:pt idx="4">
                  <c:v>Jassans</c:v>
                </c:pt>
                <c:pt idx="5">
                  <c:v>Ambérieu</c:v>
                </c:pt>
                <c:pt idx="6">
                  <c:v>Dombes</c:v>
                </c:pt>
                <c:pt idx="7">
                  <c:v>Bourg 2</c:v>
                </c:pt>
                <c:pt idx="8">
                  <c:v>Bourg 3</c:v>
                </c:pt>
                <c:pt idx="9">
                  <c:v>Oyonnax</c:v>
                </c:pt>
                <c:pt idx="10">
                  <c:v>Bellegarde</c:v>
                </c:pt>
                <c:pt idx="11">
                  <c:v>Pays-de-Gex 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B9-4462-8C3A-1D122AA418FB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0" i="0" u="none" strike="noStrike">
                    <a:solidFill>
                      <a:srgbClr val="000000"/>
                    </a:solidFill>
                    <a:latin typeface="Trebuchet M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ASH</c:v>
                </c:pt>
                <c:pt idx="1">
                  <c:v>Bresse </c:v>
                </c:pt>
                <c:pt idx="2">
                  <c:v>Belley</c:v>
                </c:pt>
                <c:pt idx="3">
                  <c:v>Cotière</c:v>
                </c:pt>
                <c:pt idx="4">
                  <c:v>Jassans</c:v>
                </c:pt>
                <c:pt idx="5">
                  <c:v>Ambérieu</c:v>
                </c:pt>
                <c:pt idx="6">
                  <c:v>Dombes</c:v>
                </c:pt>
                <c:pt idx="7">
                  <c:v>Bourg 2</c:v>
                </c:pt>
                <c:pt idx="8">
                  <c:v>Bourg 3</c:v>
                </c:pt>
                <c:pt idx="9">
                  <c:v>Oyonnax</c:v>
                </c:pt>
                <c:pt idx="10">
                  <c:v>Bellegarde</c:v>
                </c:pt>
                <c:pt idx="11">
                  <c:v>Pays-de-Gex 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12"/>
                <c:pt idx="0">
                  <c:v>4.65E-2</c:v>
                </c:pt>
                <c:pt idx="1">
                  <c:v>5.21E-2</c:v>
                </c:pt>
                <c:pt idx="2">
                  <c:v>5.6500000000000002E-2</c:v>
                </c:pt>
                <c:pt idx="3">
                  <c:v>6.7299999999999999E-2</c:v>
                </c:pt>
                <c:pt idx="4">
                  <c:v>6.7299999999999999E-2</c:v>
                </c:pt>
                <c:pt idx="5">
                  <c:v>7.17E-2</c:v>
                </c:pt>
                <c:pt idx="6">
                  <c:v>7.17E-2</c:v>
                </c:pt>
                <c:pt idx="7">
                  <c:v>7.8200000000000006E-2</c:v>
                </c:pt>
                <c:pt idx="8">
                  <c:v>8.4699999999999998E-2</c:v>
                </c:pt>
                <c:pt idx="9">
                  <c:v>0.1173</c:v>
                </c:pt>
                <c:pt idx="10">
                  <c:v>0.1195</c:v>
                </c:pt>
                <c:pt idx="11">
                  <c:v>0.1673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B9-4462-8C3A-1D122AA41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4"/>
        <c:overlap val="-9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majorGridlines>
          <c:spPr>
            <a:ln w="12700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low"/>
        <c:spPr>
          <a:ln w="12700" cap="rnd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300" b="0" i="0" u="none" strike="noStrike">
                <a:solidFill>
                  <a:srgbClr val="595959"/>
                </a:solidFill>
                <a:latin typeface="Trebuchet MS"/>
              </a:defRPr>
            </a:pPr>
            <a:endParaRPr lang="fr-FR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numFmt formatCode="0.00%" sourceLinked="0"/>
        <c:majorTickMark val="none"/>
        <c:minorTickMark val="none"/>
        <c:tickLblPos val="none"/>
        <c:spPr>
          <a:ln w="12700" cap="rnd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Trebuchet MS"/>
              </a:defRPr>
            </a:pPr>
            <a:endParaRPr lang="fr-FR"/>
          </a:p>
        </c:txPr>
        <c:crossAx val="2094734552"/>
        <c:crosses val="autoZero"/>
        <c:crossBetween val="between"/>
        <c:majorUnit val="7.4999999999999997E-2"/>
        <c:minorUnit val="3.7499999999999999E-2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315687"/>
          <c:y val="0.10226200000000001"/>
          <c:w val="0.379301"/>
          <c:h val="0.182959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595959"/>
              </a:solidFill>
              <a:latin typeface="Trebuchet MS"/>
            </a:defRPr>
          </a:pPr>
          <a:endParaRPr lang="fr-FR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title>
      <c:tx>
        <c:rich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r>
              <a:rPr lang="fr-FR" sz="1800" b="0" i="0" u="none" strike="noStrike">
                <a:solidFill>
                  <a:srgbClr val="000000"/>
                </a:solidFill>
                <a:latin typeface="Calibri"/>
              </a:rPr>
              <a:t>2016</a:t>
            </a:r>
          </a:p>
        </c:rich>
      </c:tx>
      <c:layout>
        <c:manualLayout>
          <c:xMode val="edge"/>
          <c:yMode val="edge"/>
          <c:x val="0.46904400000000002"/>
          <c:y val="0"/>
          <c:w val="6.19117E-2"/>
          <c:h val="0.20271800000000001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232179"/>
          <c:y val="0.232179"/>
          <c:w val="0.53564299999999998"/>
          <c:h val="0.52314300000000002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6A5-4140-825F-BBCC3B05E2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A5-4140-825F-BBCC3B05E2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66A5-4140-825F-BBCC3B05E2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66A5-4140-825F-BBCC3B05E2D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66A5-4140-825F-BBCC3B05E2D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B-66A5-4140-825F-BBCC3B05E2D1}"/>
              </c:ext>
            </c:extLst>
          </c:dPt>
          <c:dPt>
            <c:idx val="6"/>
            <c:bubble3D val="0"/>
            <c:spPr>
              <a:solidFill>
                <a:srgbClr val="6EA7DB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D-66A5-4140-825F-BBCC3B05E2D1}"/>
              </c:ext>
            </c:extLst>
          </c:dPt>
          <c:dPt>
            <c:idx val="7"/>
            <c:bubble3D val="0"/>
            <c:spPr>
              <a:solidFill>
                <a:srgbClr val="EF8D4B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F-66A5-4140-825F-BBCC3B05E2D1}"/>
              </c:ext>
            </c:extLst>
          </c:dPt>
          <c:dPt>
            <c:idx val="8"/>
            <c:bubble3D val="0"/>
            <c:spPr>
              <a:solidFill>
                <a:srgbClr val="B1B1B1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11-66A5-4140-825F-BBCC3B05E2D1}"/>
              </c:ext>
            </c:extLst>
          </c:dPt>
          <c:dPt>
            <c:idx val="9"/>
            <c:bubble3D val="0"/>
            <c:explosion val="8"/>
            <c:spPr>
              <a:solidFill>
                <a:srgbClr val="FFC822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13-66A5-4140-825F-BBCC3B05E2D1}"/>
              </c:ext>
            </c:extLst>
          </c:dPt>
          <c:dPt>
            <c:idx val="10"/>
            <c:bubble3D val="0"/>
            <c:explosion val="10"/>
            <c:spPr>
              <a:solidFill>
                <a:srgbClr val="5882CC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15-66A5-4140-825F-BBCC3B05E2D1}"/>
              </c:ext>
            </c:extLst>
          </c:dPt>
          <c:dPt>
            <c:idx val="11"/>
            <c:bubble3D val="0"/>
            <c:explosion val="11"/>
            <c:spPr>
              <a:solidFill>
                <a:srgbClr val="80B85A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17-66A5-4140-825F-BBCC3B05E2D1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6A5-4140-825F-BBCC3B05E2D1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6A5-4140-825F-BBCC3B05E2D1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66A5-4140-825F-BBCC3B05E2D1}"/>
                </c:ext>
              </c:extLst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66A5-4140-825F-BBCC3B05E2D1}"/>
                </c:ext>
              </c:extLst>
            </c:dLbl>
            <c:dLbl>
              <c:idx val="4"/>
              <c:numFmt formatCode="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66A5-4140-825F-BBCC3B05E2D1}"/>
                </c:ext>
              </c:extLst>
            </c:dLbl>
            <c:dLbl>
              <c:idx val="5"/>
              <c:numFmt formatCode="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66A5-4140-825F-BBCC3B05E2D1}"/>
                </c:ext>
              </c:extLst>
            </c:dLbl>
            <c:dLbl>
              <c:idx val="6"/>
              <c:numFmt formatCode="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66A5-4140-825F-BBCC3B05E2D1}"/>
                </c:ext>
              </c:extLst>
            </c:dLbl>
            <c:dLbl>
              <c:idx val="7"/>
              <c:numFmt formatCode="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66A5-4140-825F-BBCC3B05E2D1}"/>
                </c:ext>
              </c:extLst>
            </c:dLbl>
            <c:dLbl>
              <c:idx val="8"/>
              <c:numFmt formatCode="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66A5-4140-825F-BBCC3B05E2D1}"/>
                </c:ext>
              </c:extLst>
            </c:dLbl>
            <c:dLbl>
              <c:idx val="9"/>
              <c:numFmt formatCode="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66A5-4140-825F-BBCC3B05E2D1}"/>
                </c:ext>
              </c:extLst>
            </c:dLbl>
            <c:dLbl>
              <c:idx val="10"/>
              <c:numFmt formatCode="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66A5-4140-825F-BBCC3B05E2D1}"/>
                </c:ext>
              </c:extLst>
            </c:dLbl>
            <c:dLbl>
              <c:idx val="11"/>
              <c:numFmt formatCode="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7-66A5-4140-825F-BBCC3B05E2D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Sheet1!$B$1:$M$1</c:f>
              <c:strCache>
                <c:ptCount val="12"/>
                <c:pt idx="0">
                  <c:v>ASH</c:v>
                </c:pt>
                <c:pt idx="1">
                  <c:v>Bresse</c:v>
                </c:pt>
                <c:pt idx="2">
                  <c:v>Belley</c:v>
                </c:pt>
                <c:pt idx="3">
                  <c:v>Cotière</c:v>
                </c:pt>
                <c:pt idx="4">
                  <c:v>Jassans </c:v>
                </c:pt>
                <c:pt idx="5">
                  <c:v>Ambérieu</c:v>
                </c:pt>
                <c:pt idx="6">
                  <c:v>Dombes</c:v>
                </c:pt>
                <c:pt idx="7">
                  <c:v>Bourg 2 </c:v>
                </c:pt>
                <c:pt idx="8">
                  <c:v>Bourg 3</c:v>
                </c:pt>
                <c:pt idx="9">
                  <c:v>Oyonnax</c:v>
                </c:pt>
                <c:pt idx="10">
                  <c:v>Bellegarde</c:v>
                </c:pt>
                <c:pt idx="11">
                  <c:v>Pays-de-Gex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4.65E-2</c:v>
                </c:pt>
                <c:pt idx="1">
                  <c:v>5.21E-2</c:v>
                </c:pt>
                <c:pt idx="2">
                  <c:v>5.6500000000000002E-2</c:v>
                </c:pt>
                <c:pt idx="3">
                  <c:v>6.7299999999999999E-2</c:v>
                </c:pt>
                <c:pt idx="4">
                  <c:v>6.7299999999999999E-2</c:v>
                </c:pt>
                <c:pt idx="5">
                  <c:v>7.17E-2</c:v>
                </c:pt>
                <c:pt idx="6">
                  <c:v>7.17E-2</c:v>
                </c:pt>
                <c:pt idx="7">
                  <c:v>7.8200000000000006E-2</c:v>
                </c:pt>
                <c:pt idx="8">
                  <c:v>8.4699999999999998E-2</c:v>
                </c:pt>
                <c:pt idx="9">
                  <c:v>0.1173</c:v>
                </c:pt>
                <c:pt idx="10">
                  <c:v>0.1195</c:v>
                </c:pt>
                <c:pt idx="11">
                  <c:v>0.1673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66A5-4140-825F-BBCC3B05E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2" name="Shape 2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616413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264935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1020735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" name="Shape 15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5" name="Shape 18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0" name="Shape 1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7" name="Shape 1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8" name="Shape 2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2" name="Shape 2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353"/>
          </a:lstStyle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6" name="Shape 2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3" name="Shape 2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0" name="Shape 23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4" name="Shape 23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9" name="Shape 23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5" name="Shape 24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1" name="Shape 2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7" name="Shape 2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4" name="Shape 2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8" name="Shape 2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353"/>
          </a:lstStyle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4" name="Shape 28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3" name="Shape 29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© Copyright Showeet.com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6"/>
          <p:cNvSpPr txBox="1"/>
          <p:nvPr/>
        </p:nvSpPr>
        <p:spPr>
          <a:xfrm rot="5400000">
            <a:off x="8457769" y="5823532"/>
            <a:ext cx="1878619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© Copyright Showeet.com</a:t>
            </a:r>
          </a:p>
        </p:txBody>
      </p:sp>
      <p:sp>
        <p:nvSpPr>
          <p:cNvPr id="31" name="Texte du titre"/>
          <p:cNvSpPr txBox="1">
            <a:spLocks noGrp="1"/>
          </p:cNvSpPr>
          <p:nvPr>
            <p:ph type="title"/>
          </p:nvPr>
        </p:nvSpPr>
        <p:spPr>
          <a:xfrm>
            <a:off x="1143000" y="1122362"/>
            <a:ext cx="6858000" cy="23876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500">
                <a:solidFill>
                  <a:srgbClr val="FFFFFF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3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  <a:lvl2pPr marL="0" indent="342900" algn="ctr">
              <a:buSzTx/>
              <a:buFontTx/>
              <a:buNone/>
              <a:defRPr sz="1800">
                <a:solidFill>
                  <a:srgbClr val="FFFFFF"/>
                </a:solidFill>
              </a:defRPr>
            </a:lvl2pPr>
            <a:lvl3pPr marL="0" indent="685800" algn="ctr">
              <a:buSzTx/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1028700" algn="ctr">
              <a:buSzTx/>
              <a:buFontTx/>
              <a:buNone/>
              <a:defRPr sz="1800">
                <a:solidFill>
                  <a:srgbClr val="FFFFFF"/>
                </a:solidFill>
              </a:defRPr>
            </a:lvl4pPr>
            <a:lvl5pPr marL="0" indent="1371600" algn="ctr">
              <a:buSzTx/>
              <a:buFontTx/>
              <a:buNone/>
              <a:defRPr sz="1800">
                <a:solidFill>
                  <a:srgbClr val="FFFFFF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3" name="Rectangle 6"/>
          <p:cNvSpPr/>
          <p:nvPr/>
        </p:nvSpPr>
        <p:spPr>
          <a:xfrm>
            <a:off x="0" y="6021287"/>
            <a:ext cx="9144000" cy="8367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43398" y="6216529"/>
            <a:ext cx="1627774" cy="451144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le Slide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6"/>
          <p:cNvSpPr txBox="1"/>
          <p:nvPr/>
        </p:nvSpPr>
        <p:spPr>
          <a:xfrm rot="5400000">
            <a:off x="8457769" y="5823532"/>
            <a:ext cx="1878619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© Copyright Showeet.com</a:t>
            </a:r>
          </a:p>
        </p:txBody>
      </p:sp>
      <p:sp>
        <p:nvSpPr>
          <p:cNvPr id="43" name="Texte du titre"/>
          <p:cNvSpPr txBox="1">
            <a:spLocks noGrp="1"/>
          </p:cNvSpPr>
          <p:nvPr>
            <p:ph type="title"/>
          </p:nvPr>
        </p:nvSpPr>
        <p:spPr>
          <a:xfrm>
            <a:off x="359532" y="467381"/>
            <a:ext cx="8424937" cy="71558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500">
                <a:solidFill>
                  <a:srgbClr val="FFFFFF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44" name="Rectangle 6"/>
          <p:cNvSpPr/>
          <p:nvPr/>
        </p:nvSpPr>
        <p:spPr>
          <a:xfrm>
            <a:off x="0" y="6021287"/>
            <a:ext cx="9144000" cy="8367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5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2348880"/>
            <a:ext cx="4901696" cy="4051251"/>
          </a:xfrm>
          <a:prstGeom prst="rect">
            <a:avLst/>
          </a:prstGeom>
          <a:ln w="12700">
            <a:miter lim="400000"/>
          </a:ln>
          <a:effectLst>
            <a:reflection stA="52000" endPos="40000" dir="5400000" sy="-100000" algn="bl" rotWithShape="0"/>
          </a:effectLst>
        </p:spPr>
      </p:pic>
      <p:sp>
        <p:nvSpPr>
          <p:cNvPr id="4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0650" y="2564903"/>
            <a:ext cx="4343435" cy="244993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47" name="Picture 15" descr="Picture 1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43398" y="6216529"/>
            <a:ext cx="1627774" cy="451144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Insert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6"/>
          <p:cNvSpPr txBox="1"/>
          <p:nvPr/>
        </p:nvSpPr>
        <p:spPr>
          <a:xfrm rot="5400000">
            <a:off x="8457769" y="5823532"/>
            <a:ext cx="1878619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© Copyright Showeet.com</a:t>
            </a:r>
          </a:p>
        </p:txBody>
      </p:sp>
      <p:sp>
        <p:nvSpPr>
          <p:cNvPr id="56" name="Texte du titre"/>
          <p:cNvSpPr txBox="1">
            <a:spLocks noGrp="1"/>
          </p:cNvSpPr>
          <p:nvPr>
            <p:ph type="title"/>
          </p:nvPr>
        </p:nvSpPr>
        <p:spPr>
          <a:xfrm>
            <a:off x="197513" y="2101454"/>
            <a:ext cx="4302480" cy="23876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500" cap="all">
                <a:solidFill>
                  <a:srgbClr val="1E2631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Texte du titre</a:t>
            </a:r>
          </a:p>
        </p:txBody>
      </p:sp>
      <p:sp>
        <p:nvSpPr>
          <p:cNvPr id="5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97513" y="4581128"/>
            <a:ext cx="4302480" cy="16557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1pPr>
            <a:lvl2pPr marL="0" indent="342883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2pPr>
            <a:lvl3pPr marL="0" indent="685765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3pPr>
            <a:lvl4pPr marL="0" indent="1028649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4pPr>
            <a:lvl5pPr marL="0" indent="1371531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Insert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"/>
          <p:cNvSpPr txBox="1"/>
          <p:nvPr/>
        </p:nvSpPr>
        <p:spPr>
          <a:xfrm rot="5400000">
            <a:off x="8457769" y="5823532"/>
            <a:ext cx="1878619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© Copyright Showeet.com</a:t>
            </a:r>
          </a:p>
        </p:txBody>
      </p:sp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197513" y="373261"/>
            <a:ext cx="4302480" cy="23876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500" cap="all">
                <a:solidFill>
                  <a:srgbClr val="1E2631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97513" y="2852935"/>
            <a:ext cx="4302480" cy="16557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1pPr>
            <a:lvl2pPr marL="0" indent="342883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2pPr>
            <a:lvl3pPr marL="0" indent="685765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3pPr>
            <a:lvl4pPr marL="0" indent="1028649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4pPr>
            <a:lvl5pPr marL="0" indent="1371531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Insert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6"/>
          <p:cNvSpPr txBox="1"/>
          <p:nvPr/>
        </p:nvSpPr>
        <p:spPr>
          <a:xfrm rot="5400000">
            <a:off x="8457769" y="5823532"/>
            <a:ext cx="1878619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© Copyright Showeet.com</a:t>
            </a:r>
          </a:p>
        </p:txBody>
      </p:sp>
      <p:sp>
        <p:nvSpPr>
          <p:cNvPr id="76" name="Texte du titre"/>
          <p:cNvSpPr txBox="1">
            <a:spLocks noGrp="1"/>
          </p:cNvSpPr>
          <p:nvPr>
            <p:ph type="title"/>
          </p:nvPr>
        </p:nvSpPr>
        <p:spPr>
          <a:xfrm>
            <a:off x="2654786" y="764704"/>
            <a:ext cx="3834428" cy="23876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500" cap="all">
                <a:solidFill>
                  <a:srgbClr val="1E2631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Texte du titre</a:t>
            </a:r>
          </a:p>
        </p:txBody>
      </p:sp>
      <p:sp>
        <p:nvSpPr>
          <p:cNvPr id="7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654786" y="3244378"/>
            <a:ext cx="3834428" cy="16557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1pPr>
            <a:lvl2pPr marL="0" indent="342883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2pPr>
            <a:lvl3pPr marL="0" indent="685765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3pPr>
            <a:lvl4pPr marL="0" indent="1028649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4pPr>
            <a:lvl5pPr marL="0" indent="1371531" algn="ctr">
              <a:buSzTx/>
              <a:buFontTx/>
              <a:buNone/>
              <a:defRPr sz="1800" cap="all">
                <a:solidFill>
                  <a:srgbClr val="1E2631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4.png"/><Relationship Id="rId18" Type="http://schemas.openxmlformats.org/officeDocument/2006/relationships/hyperlink" Target="http://linhpham.me/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hyperlink" Target="http://feeds.feedburner.com/showeet" TargetMode="Externa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twitter.com/showeet" TargetMode="External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image" Target="../media/image2.png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facebook.com/pages/Neetwork/240707325947259" TargetMode="External"/><Relationship Id="rId14" Type="http://schemas.openxmlformats.org/officeDocument/2006/relationships/hyperlink" Target="http://pinterest.com/showee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/>
          <p:nvPr/>
        </p:nvSpPr>
        <p:spPr>
          <a:xfrm>
            <a:off x="0" y="0"/>
            <a:ext cx="3851920" cy="6858000"/>
          </a:xfrm>
          <a:prstGeom prst="rect">
            <a:avLst/>
          </a:prstGeom>
          <a:solidFill>
            <a:srgbClr val="1E263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4"/>
          <p:cNvSpPr txBox="1"/>
          <p:nvPr/>
        </p:nvSpPr>
        <p:spPr>
          <a:xfrm>
            <a:off x="4401108" y="821049"/>
            <a:ext cx="4329355" cy="237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000">
                <a:solidFill>
                  <a:srgbClr val="909DB3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Free creative PowerPoint templates, charts, diagrams and maps for your outstanding presentations</a:t>
            </a:r>
          </a:p>
        </p:txBody>
      </p:sp>
      <p:pic>
        <p:nvPicPr>
          <p:cNvPr id="4" name="Picture 14" descr="Picture 14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8883" y="102904"/>
            <a:ext cx="2185418" cy="6035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" name="Group 16"/>
          <p:cNvGrpSpPr/>
          <p:nvPr/>
        </p:nvGrpSpPr>
        <p:grpSpPr>
          <a:xfrm>
            <a:off x="326746" y="2952725"/>
            <a:ext cx="475489" cy="3067688"/>
            <a:chOff x="0" y="0"/>
            <a:chExt cx="475487" cy="3067686"/>
          </a:xfrm>
        </p:grpSpPr>
        <p:pic>
          <p:nvPicPr>
            <p:cNvPr id="5" name="Picture 17" descr="Picture 17">
              <a:hlinkClick r:id="rId9"/>
            </p:cNvPr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-1" y="648049"/>
              <a:ext cx="470611" cy="4706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" name="Picture 18" descr="Picture 18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-1" y="-1"/>
              <a:ext cx="470611" cy="4706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" name="Picture 19" descr="Picture 19">
              <a:hlinkClick r:id="rId12"/>
            </p:cNvPr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-1" y="2597076"/>
              <a:ext cx="470611" cy="4706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" name="Picture 20" descr="Picture 20">
              <a:hlinkClick r:id="rId14"/>
            </p:cNvPr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-1" y="1949027"/>
              <a:ext cx="470611" cy="4706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Picture 21" descr="Picture 21">
              <a:hlinkClick r:id="rId16"/>
            </p:cNvPr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0" y="1296099"/>
              <a:ext cx="475488" cy="4754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" name="TextBox 22"/>
          <p:cNvSpPr txBox="1"/>
          <p:nvPr/>
        </p:nvSpPr>
        <p:spPr>
          <a:xfrm>
            <a:off x="907579" y="3066110"/>
            <a:ext cx="1382042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1100">
                <a:solidFill>
                  <a:srgbClr val="D9D9D9"/>
                </a:solidFill>
              </a:defRPr>
            </a:lvl1pPr>
          </a:lstStyle>
          <a:p>
            <a:r>
              <a:t>showeet@ymail.com</a:t>
            </a:r>
          </a:p>
        </p:txBody>
      </p:sp>
      <p:pic>
        <p:nvPicPr>
          <p:cNvPr id="12" name="Picture 23" descr="Picture 23">
            <a:hlinkClick r:id="rId18"/>
          </p:cNvPr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0" y="6898037"/>
            <a:ext cx="2493480" cy="2621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icture 1" descr="Picture 1"/>
          <p:cNvPicPr>
            <a:picLocks noChangeAspect="1"/>
          </p:cNvPicPr>
          <p:nvPr/>
        </p:nvPicPr>
        <p:blipFill>
          <a:blip r:embed="rId20">
            <a:extLst/>
          </a:blip>
          <a:srcRect r="18499" b="19391"/>
          <a:stretch>
            <a:fillRect/>
          </a:stretch>
        </p:blipFill>
        <p:spPr>
          <a:xfrm>
            <a:off x="8048511" y="5774480"/>
            <a:ext cx="1095489" cy="1083521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exte du titre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Texte du titre</a:t>
            </a:r>
          </a:p>
        </p:txBody>
      </p:sp>
      <p:sp>
        <p:nvSpPr>
          <p:cNvPr id="15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6485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9914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3343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6772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0201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1"/>
          <p:cNvSpPr txBox="1">
            <a:spLocks noGrp="1"/>
          </p:cNvSpPr>
          <p:nvPr>
            <p:ph type="title"/>
          </p:nvPr>
        </p:nvSpPr>
        <p:spPr>
          <a:xfrm>
            <a:off x="5077169" y="2437730"/>
            <a:ext cx="3474846" cy="1982540"/>
          </a:xfrm>
          <a:prstGeom prst="rect">
            <a:avLst/>
          </a:prstGeom>
        </p:spPr>
        <p:txBody>
          <a:bodyPr/>
          <a:lstStyle/>
          <a:p>
            <a:pPr algn="r">
              <a:defRPr b="1">
                <a:solidFill>
                  <a:srgbClr val="1E70B2"/>
                </a:solidFill>
              </a:defRPr>
            </a:pPr>
            <a:r>
              <a:t>Stage MOUvement</a:t>
            </a:r>
          </a:p>
          <a:p>
            <a:pPr algn="r">
              <a:defRPr b="1">
                <a:solidFill>
                  <a:srgbClr val="FF2600"/>
                </a:solidFill>
              </a:defRPr>
            </a:pPr>
            <a:r>
              <a:t>2019</a:t>
            </a:r>
          </a:p>
        </p:txBody>
      </p:sp>
      <p:pic>
        <p:nvPicPr>
          <p:cNvPr id="8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3701" y="912002"/>
            <a:ext cx="4027198" cy="5033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Nouveautés 2018</a:t>
            </a:r>
          </a:p>
        </p:txBody>
      </p:sp>
      <p:sp>
        <p:nvSpPr>
          <p:cNvPr id="134" name="Postes CP12 et CE12…"/>
          <p:cNvSpPr txBox="1"/>
          <p:nvPr/>
        </p:nvSpPr>
        <p:spPr>
          <a:xfrm>
            <a:off x="577127" y="1725930"/>
            <a:ext cx="7989746" cy="4355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500" b="1"/>
            </a:pPr>
            <a:r>
              <a:rPr dirty="0" err="1"/>
              <a:t>Postes</a:t>
            </a:r>
            <a:r>
              <a:rPr dirty="0"/>
              <a:t> CP et CE1</a:t>
            </a:r>
            <a:r>
              <a:rPr lang="fr-FR" dirty="0"/>
              <a:t> à 12</a:t>
            </a:r>
            <a:endParaRPr dirty="0"/>
          </a:p>
          <a:p>
            <a:pPr>
              <a:defRPr sz="2500"/>
            </a:pPr>
            <a:endParaRPr sz="2800" dirty="0"/>
          </a:p>
          <a:p>
            <a:pPr marL="250657" indent="-250657">
              <a:buSzPct val="100000"/>
              <a:buChar char="•"/>
              <a:defRPr sz="2200"/>
            </a:pPr>
            <a:r>
              <a:rPr sz="2800" dirty="0"/>
              <a:t>Les </a:t>
            </a:r>
            <a:r>
              <a:rPr sz="2800" dirty="0" err="1"/>
              <a:t>collègues</a:t>
            </a:r>
            <a:r>
              <a:rPr sz="2800" dirty="0"/>
              <a:t> </a:t>
            </a:r>
            <a:r>
              <a:rPr sz="2800" dirty="0" err="1"/>
              <a:t>n’ont</a:t>
            </a:r>
            <a:r>
              <a:rPr sz="2800" dirty="0"/>
              <a:t> pas </a:t>
            </a:r>
            <a:r>
              <a:rPr sz="2800" dirty="0" err="1"/>
              <a:t>l’assurance</a:t>
            </a:r>
            <a:r>
              <a:rPr sz="2800" dirty="0"/>
              <a:t> </a:t>
            </a:r>
            <a:r>
              <a:rPr sz="2800" dirty="0" err="1"/>
              <a:t>d’enseigner</a:t>
            </a:r>
            <a:r>
              <a:rPr sz="2800" dirty="0"/>
              <a:t> </a:t>
            </a:r>
            <a:r>
              <a:rPr sz="2800" dirty="0" err="1"/>
              <a:t>en</a:t>
            </a:r>
            <a:r>
              <a:rPr sz="2800" dirty="0"/>
              <a:t> CP </a:t>
            </a:r>
            <a:r>
              <a:rPr sz="2800" dirty="0" err="1"/>
              <a:t>ou</a:t>
            </a:r>
            <a:r>
              <a:rPr sz="2800" dirty="0"/>
              <a:t> </a:t>
            </a:r>
            <a:r>
              <a:rPr sz="2800" dirty="0" err="1"/>
              <a:t>en</a:t>
            </a:r>
            <a:r>
              <a:rPr sz="2800" dirty="0"/>
              <a:t> CE1, la </a:t>
            </a:r>
            <a:r>
              <a:rPr sz="2800" dirty="0" err="1"/>
              <a:t>répartition</a:t>
            </a:r>
            <a:r>
              <a:rPr sz="2800" dirty="0"/>
              <a:t> des </a:t>
            </a:r>
            <a:r>
              <a:rPr sz="2800" dirty="0" err="1"/>
              <a:t>niveaux</a:t>
            </a:r>
            <a:r>
              <a:rPr sz="2800" dirty="0"/>
              <a:t> </a:t>
            </a:r>
            <a:r>
              <a:rPr sz="2800" dirty="0" err="1"/>
              <a:t>est</a:t>
            </a:r>
            <a:r>
              <a:rPr sz="2800" dirty="0"/>
              <a:t> </a:t>
            </a:r>
            <a:r>
              <a:rPr sz="2800" dirty="0" err="1"/>
              <a:t>arrêtée</a:t>
            </a:r>
            <a:r>
              <a:rPr sz="2800" dirty="0"/>
              <a:t> par le </a:t>
            </a:r>
            <a:r>
              <a:rPr sz="2800" dirty="0" err="1"/>
              <a:t>directeur</a:t>
            </a:r>
            <a:r>
              <a:rPr sz="2800" dirty="0"/>
              <a:t> </a:t>
            </a:r>
            <a:r>
              <a:rPr lang="fr-FR" sz="2800" dirty="0"/>
              <a:t>ou la directrice </a:t>
            </a:r>
            <a:r>
              <a:rPr sz="2800" dirty="0"/>
              <a:t>après </a:t>
            </a:r>
            <a:r>
              <a:rPr sz="2800" dirty="0" err="1"/>
              <a:t>avis</a:t>
            </a:r>
            <a:r>
              <a:rPr sz="2800" dirty="0"/>
              <a:t> du </a:t>
            </a:r>
            <a:r>
              <a:rPr sz="2800" dirty="0" err="1"/>
              <a:t>conseil</a:t>
            </a:r>
            <a:r>
              <a:rPr sz="2800" dirty="0"/>
              <a:t> des </a:t>
            </a:r>
            <a:r>
              <a:rPr sz="2800" dirty="0" err="1"/>
              <a:t>maitres</a:t>
            </a:r>
            <a:endParaRPr sz="2800" dirty="0"/>
          </a:p>
          <a:p>
            <a:pPr>
              <a:defRPr sz="2200"/>
            </a:pPr>
            <a:endParaRPr sz="2800" dirty="0"/>
          </a:p>
          <a:p>
            <a:pPr>
              <a:defRPr sz="2200"/>
            </a:pPr>
            <a:r>
              <a:rPr sz="2800" b="1" dirty="0"/>
              <a:t>Attention !</a:t>
            </a:r>
            <a:r>
              <a:rPr sz="2800" dirty="0"/>
              <a:t> </a:t>
            </a:r>
            <a:r>
              <a:rPr sz="2800" dirty="0" err="1"/>
              <a:t>aucune</a:t>
            </a:r>
            <a:r>
              <a:rPr sz="2800" dirty="0"/>
              <a:t> contestation ne </a:t>
            </a:r>
            <a:r>
              <a:rPr sz="2800" dirty="0" err="1"/>
              <a:t>pourra</a:t>
            </a:r>
            <a:r>
              <a:rPr sz="2800" dirty="0"/>
              <a:t> </a:t>
            </a:r>
            <a:r>
              <a:rPr sz="2800" dirty="0" err="1"/>
              <a:t>être</a:t>
            </a:r>
            <a:r>
              <a:rPr sz="2800" dirty="0"/>
              <a:t> </a:t>
            </a:r>
            <a:r>
              <a:rPr sz="2800" dirty="0" err="1"/>
              <a:t>prise</a:t>
            </a:r>
            <a:r>
              <a:rPr sz="2800" dirty="0"/>
              <a:t> </a:t>
            </a:r>
            <a:r>
              <a:rPr sz="2800" dirty="0" err="1"/>
              <a:t>en</a:t>
            </a:r>
            <a:r>
              <a:rPr sz="2800" dirty="0"/>
              <a:t> </a:t>
            </a:r>
            <a:r>
              <a:rPr sz="2800" dirty="0" err="1"/>
              <a:t>compte</a:t>
            </a:r>
            <a:r>
              <a:rPr sz="2800" dirty="0"/>
              <a:t> pour </a:t>
            </a:r>
            <a:r>
              <a:rPr sz="2800" dirty="0" err="1"/>
              <a:t>ce</a:t>
            </a:r>
            <a:r>
              <a:rPr sz="2800" dirty="0"/>
              <a:t> motif : Le </a:t>
            </a:r>
            <a:r>
              <a:rPr sz="2800" dirty="0" err="1"/>
              <a:t>collègue</a:t>
            </a:r>
            <a:r>
              <a:rPr sz="2800" dirty="0"/>
              <a:t> </a:t>
            </a:r>
            <a:r>
              <a:rPr sz="2800" dirty="0" err="1"/>
              <a:t>affecté</a:t>
            </a:r>
            <a:r>
              <a:rPr sz="2800" dirty="0"/>
              <a:t> sur le poste </a:t>
            </a:r>
            <a:r>
              <a:rPr sz="2800" dirty="0" err="1"/>
              <a:t>accepte</a:t>
            </a:r>
            <a:r>
              <a:rPr sz="2800" dirty="0"/>
              <a:t> les conditions </a:t>
            </a:r>
            <a:r>
              <a:rPr sz="2800" dirty="0" err="1"/>
              <a:t>particulières</a:t>
            </a:r>
            <a:endParaRPr sz="2800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fr-FR" dirty="0"/>
              <a:t>LES TYPES DE postes </a:t>
            </a:r>
            <a:endParaRPr dirty="0"/>
          </a:p>
        </p:txBody>
      </p:sp>
      <p:sp>
        <p:nvSpPr>
          <p:cNvPr id="139" name="1er cas : je suis titulaire de mon poste"/>
          <p:cNvSpPr txBox="1"/>
          <p:nvPr/>
        </p:nvSpPr>
        <p:spPr>
          <a:xfrm>
            <a:off x="577127" y="1725930"/>
            <a:ext cx="7989746" cy="4324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500"/>
            </a:lvl1pPr>
          </a:lstStyle>
          <a:p>
            <a:pPr marL="342900" indent="-342900">
              <a:buFontTx/>
              <a:buChar char="-"/>
            </a:pPr>
            <a:r>
              <a:rPr lang="fr-FR" b="1" dirty="0"/>
              <a:t>Postes d’adjoints</a:t>
            </a:r>
          </a:p>
          <a:p>
            <a:pPr marL="342900" indent="-342900">
              <a:buFontTx/>
              <a:buChar char="-"/>
            </a:pPr>
            <a:r>
              <a:rPr lang="fr-FR" b="1" dirty="0"/>
              <a:t>ECEL, ECMA, CP12, CE12, CHAM/CHAV, DCOM/DMFE ou DMFM, direction 1 classe</a:t>
            </a:r>
          </a:p>
          <a:p>
            <a:pPr marL="342900" indent="-342900">
              <a:buFontTx/>
              <a:buChar char="-"/>
            </a:pPr>
            <a:r>
              <a:rPr lang="fr-FR" b="1" dirty="0"/>
              <a:t>Postes à exigences particulières: directeurs, CPC, enseignant référent, maitre formateur, ERUN, postes spécialisés (ULIS, RASED, UPEAA, SEGPA, EREA, SIAAM)</a:t>
            </a:r>
          </a:p>
          <a:p>
            <a:pPr marL="342900" indent="-342900">
              <a:buFontTx/>
              <a:buChar char="-"/>
            </a:pPr>
            <a:r>
              <a:rPr lang="fr-FR" b="1" dirty="0"/>
              <a:t>Postes de titulaires de secteur</a:t>
            </a:r>
          </a:p>
          <a:p>
            <a:pPr marL="342900" indent="-342900">
              <a:buFontTx/>
              <a:buChar char="-"/>
            </a:pPr>
            <a:r>
              <a:rPr lang="fr-FR" b="1" dirty="0"/>
              <a:t>Postes de TR (voir ci après)</a:t>
            </a:r>
          </a:p>
          <a:p>
            <a:pPr marL="342900" indent="-342900">
              <a:buFontTx/>
              <a:buChar char="-"/>
            </a:pPr>
            <a:endParaRPr lang="fr-FR" b="1" dirty="0"/>
          </a:p>
          <a:p>
            <a:endParaRPr lang="fr-FR" b="1" dirty="0"/>
          </a:p>
          <a:p>
            <a:endParaRPr b="1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 defTabSz="658368">
              <a:defRPr sz="4320" b="1"/>
            </a:lvl1pPr>
          </a:lstStyle>
          <a:p>
            <a:r>
              <a:t>Les différents postes de TR</a:t>
            </a:r>
          </a:p>
        </p:txBody>
      </p:sp>
      <p:sp>
        <p:nvSpPr>
          <p:cNvPr id="200" name="ZoneTexte 1"/>
          <p:cNvSpPr txBox="1"/>
          <p:nvPr/>
        </p:nvSpPr>
        <p:spPr>
          <a:xfrm>
            <a:off x="726240" y="1720317"/>
            <a:ext cx="7989746" cy="48936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00526" indent="-200526" defTabSz="457200">
              <a:buSzPct val="100000"/>
              <a:buChar char="•"/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400" dirty="0"/>
              <a:t>TR ZIL : sur </a:t>
            </a:r>
            <a:r>
              <a:rPr sz="2400" dirty="0" err="1"/>
              <a:t>une</a:t>
            </a:r>
            <a:r>
              <a:rPr sz="2400" dirty="0"/>
              <a:t> </a:t>
            </a:r>
            <a:r>
              <a:rPr sz="2400" dirty="0" err="1"/>
              <a:t>circonscription</a:t>
            </a:r>
            <a:endParaRPr sz="2400" dirty="0"/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endParaRPr sz="2400" dirty="0"/>
          </a:p>
          <a:p>
            <a:pPr marL="200526" indent="-200526" defTabSz="457200">
              <a:buSzPct val="100000"/>
              <a:buChar char="•"/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400" dirty="0"/>
              <a:t>TR ZR : sur </a:t>
            </a:r>
            <a:r>
              <a:rPr sz="2400" dirty="0" err="1"/>
              <a:t>plusieurs</a:t>
            </a:r>
            <a:r>
              <a:rPr sz="2400" dirty="0"/>
              <a:t> </a:t>
            </a:r>
            <a:r>
              <a:rPr sz="2400" dirty="0" err="1"/>
              <a:t>circonscriptions</a:t>
            </a:r>
            <a:endParaRPr sz="2400" dirty="0"/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endParaRPr sz="2400" dirty="0"/>
          </a:p>
          <a:p>
            <a:pPr marL="1791368" lvl="3" indent="-267368" defTabSz="457200">
              <a:buSzPct val="100000"/>
              <a:buAutoNum type="arabicPeriod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400" dirty="0"/>
              <a:t>Pays de </a:t>
            </a:r>
            <a:r>
              <a:rPr sz="2400" dirty="0" err="1"/>
              <a:t>Gex</a:t>
            </a:r>
            <a:r>
              <a:rPr sz="2400" dirty="0"/>
              <a:t> (Nord et Sud) - </a:t>
            </a:r>
            <a:r>
              <a:rPr sz="2400" dirty="0" err="1"/>
              <a:t>Oyonnax</a:t>
            </a:r>
            <a:r>
              <a:rPr sz="2400" dirty="0"/>
              <a:t> - Bellegarde</a:t>
            </a:r>
          </a:p>
          <a:p>
            <a:pPr marL="1791368" lvl="3" indent="-267368" defTabSz="457200">
              <a:buSzPct val="100000"/>
              <a:buAutoNum type="arabicPeriod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400" dirty="0" err="1"/>
              <a:t>Ambérieu</a:t>
            </a:r>
            <a:r>
              <a:rPr sz="2400" dirty="0"/>
              <a:t> - </a:t>
            </a:r>
            <a:r>
              <a:rPr sz="2400" dirty="0" err="1"/>
              <a:t>Belley</a:t>
            </a:r>
            <a:endParaRPr sz="2400" dirty="0"/>
          </a:p>
          <a:p>
            <a:pPr marL="1791368" lvl="3" indent="-267368" defTabSz="457200">
              <a:buSzPct val="100000"/>
              <a:buAutoNum type="arabicPeriod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400" dirty="0"/>
              <a:t>Bourg II - Bourg III - </a:t>
            </a:r>
            <a:r>
              <a:rPr sz="2400" dirty="0" err="1"/>
              <a:t>Bresse</a:t>
            </a:r>
            <a:endParaRPr sz="2400" dirty="0"/>
          </a:p>
          <a:p>
            <a:pPr marL="1791368" lvl="3" indent="-267368" defTabSz="457200">
              <a:buSzPct val="100000"/>
              <a:buAutoNum type="arabicPeriod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400" dirty="0" err="1"/>
              <a:t>Dombes</a:t>
            </a:r>
            <a:r>
              <a:rPr sz="2400" dirty="0"/>
              <a:t> - </a:t>
            </a:r>
            <a:r>
              <a:rPr sz="2400" dirty="0" err="1"/>
              <a:t>Jassans</a:t>
            </a:r>
            <a:r>
              <a:rPr sz="2400" dirty="0"/>
              <a:t> - </a:t>
            </a:r>
            <a:r>
              <a:rPr sz="2400" dirty="0" err="1"/>
              <a:t>Côtière</a:t>
            </a:r>
            <a:endParaRPr sz="2400" dirty="0"/>
          </a:p>
          <a:p>
            <a:pPr defTabSz="457200"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endParaRPr sz="2400" dirty="0"/>
          </a:p>
          <a:p>
            <a:pPr marL="200526" indent="-200526" defTabSz="457200">
              <a:buSzPct val="100000"/>
              <a:buChar char="•"/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400" dirty="0"/>
              <a:t>TR Brigade FC : </a:t>
            </a:r>
            <a:r>
              <a:rPr sz="2400" dirty="0" err="1"/>
              <a:t>remplacement</a:t>
            </a:r>
            <a:r>
              <a:rPr sz="2400" dirty="0"/>
              <a:t> </a:t>
            </a:r>
            <a:r>
              <a:rPr sz="2400" dirty="0" err="1"/>
              <a:t>en</a:t>
            </a:r>
            <a:r>
              <a:rPr sz="2400" dirty="0"/>
              <a:t> REP+ sur la </a:t>
            </a:r>
            <a:r>
              <a:rPr sz="2400" dirty="0" err="1"/>
              <a:t>circo</a:t>
            </a:r>
            <a:r>
              <a:rPr sz="2400" dirty="0"/>
              <a:t> </a:t>
            </a:r>
            <a:r>
              <a:rPr sz="2400" dirty="0" err="1"/>
              <a:t>d’Oyonnax</a:t>
            </a:r>
            <a:r>
              <a:rPr sz="2400" dirty="0"/>
              <a:t> + </a:t>
            </a:r>
            <a:r>
              <a:rPr sz="2400" dirty="0" err="1"/>
              <a:t>possibilité</a:t>
            </a:r>
            <a:r>
              <a:rPr sz="2400" dirty="0"/>
              <a:t> de </a:t>
            </a:r>
            <a:r>
              <a:rPr sz="2400" dirty="0" err="1"/>
              <a:t>remplacements</a:t>
            </a:r>
            <a:r>
              <a:rPr sz="2400" dirty="0"/>
              <a:t> sur le Pays de </a:t>
            </a:r>
            <a:r>
              <a:rPr sz="2400" dirty="0" err="1"/>
              <a:t>Gex</a:t>
            </a:r>
            <a:r>
              <a:rPr sz="2400" dirty="0"/>
              <a:t> et Bellegarde</a:t>
            </a:r>
          </a:p>
        </p:txBody>
      </p:sp>
    </p:spTree>
    <p:extLst>
      <p:ext uri="{BB962C8B-B14F-4D97-AF65-F5344CB8AC3E}">
        <p14:creationId xmlns:p14="http://schemas.microsoft.com/office/powerpoint/2010/main" val="18825239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fr-FR" dirty="0"/>
              <a:t>LES TYPES DE VŒUX </a:t>
            </a:r>
            <a:endParaRPr dirty="0"/>
          </a:p>
        </p:txBody>
      </p:sp>
      <p:sp>
        <p:nvSpPr>
          <p:cNvPr id="139" name="1er cas : je suis titulaire de mon poste"/>
          <p:cNvSpPr txBox="1"/>
          <p:nvPr/>
        </p:nvSpPr>
        <p:spPr>
          <a:xfrm>
            <a:off x="577127" y="1725930"/>
            <a:ext cx="7989746" cy="5401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500"/>
            </a:lvl1pPr>
          </a:lstStyle>
          <a:p>
            <a:r>
              <a:rPr lang="fr-FR" b="1" dirty="0"/>
              <a:t>- </a:t>
            </a:r>
            <a:r>
              <a:rPr lang="fr-FR" sz="3200" b="1" dirty="0"/>
              <a:t>Les vœux précis</a:t>
            </a:r>
          </a:p>
          <a:p>
            <a:endParaRPr lang="fr-FR" sz="3200" b="1" dirty="0"/>
          </a:p>
          <a:p>
            <a:r>
              <a:rPr lang="fr-FR" sz="3200" b="1" dirty="0"/>
              <a:t>- Les vœux géographiques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200" b="1" dirty="0"/>
              <a:t>sur des regroupements géographiques restreints (voir carte)</a:t>
            </a:r>
          </a:p>
          <a:p>
            <a:endParaRPr lang="fr-FR" sz="3200" b="1" dirty="0"/>
          </a:p>
          <a:p>
            <a:r>
              <a:rPr lang="fr-FR" sz="3200" b="1" dirty="0"/>
              <a:t>- Les vœux larges (pour les participants obligatoires)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200" b="1" dirty="0"/>
              <a:t>sur des zones infra départementales (circos, voir carte)</a:t>
            </a:r>
          </a:p>
          <a:p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59115084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Faire ses voeux</a:t>
            </a:r>
          </a:p>
        </p:txBody>
      </p:sp>
      <p:sp>
        <p:nvSpPr>
          <p:cNvPr id="139" name="1er cas : je suis titulaire de mon poste"/>
          <p:cNvSpPr txBox="1"/>
          <p:nvPr/>
        </p:nvSpPr>
        <p:spPr>
          <a:xfrm>
            <a:off x="1154254" y="2331720"/>
            <a:ext cx="7989746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500"/>
            </a:lvl1pPr>
          </a:lstStyle>
          <a:p>
            <a:r>
              <a:rPr sz="3600" b="1" dirty="0"/>
              <a:t>1er </a:t>
            </a:r>
            <a:r>
              <a:rPr sz="3600" b="1" dirty="0" err="1"/>
              <a:t>cas</a:t>
            </a:r>
            <a:r>
              <a:rPr sz="3600" b="1" dirty="0"/>
              <a:t> : je </a:t>
            </a:r>
            <a:r>
              <a:rPr sz="3600" b="1" dirty="0" err="1"/>
              <a:t>suis</a:t>
            </a:r>
            <a:r>
              <a:rPr sz="3600" b="1" dirty="0"/>
              <a:t> </a:t>
            </a:r>
            <a:r>
              <a:rPr sz="3600" b="1" dirty="0" err="1"/>
              <a:t>titulaire</a:t>
            </a:r>
            <a:r>
              <a:rPr sz="3600" b="1" dirty="0"/>
              <a:t> de mon poste</a:t>
            </a:r>
          </a:p>
        </p:txBody>
      </p:sp>
    </p:spTree>
    <p:extLst>
      <p:ext uri="{BB962C8B-B14F-4D97-AF65-F5344CB8AC3E}">
        <p14:creationId xmlns:p14="http://schemas.microsoft.com/office/powerpoint/2010/main" val="274700302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Faire ses voeux</a:t>
            </a:r>
          </a:p>
        </p:txBody>
      </p:sp>
      <p:sp>
        <p:nvSpPr>
          <p:cNvPr id="144" name="1er cas : je suis titulaire de mon poste…"/>
          <p:cNvSpPr txBox="1"/>
          <p:nvPr/>
        </p:nvSpPr>
        <p:spPr>
          <a:xfrm>
            <a:off x="577127" y="1725930"/>
            <a:ext cx="7989746" cy="4862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500"/>
            </a:pPr>
            <a:r>
              <a:rPr sz="3600" dirty="0"/>
              <a:t>1er </a:t>
            </a:r>
            <a:r>
              <a:rPr sz="3600" dirty="0" err="1"/>
              <a:t>cas</a:t>
            </a:r>
            <a:r>
              <a:rPr sz="3600" dirty="0"/>
              <a:t> : je </a:t>
            </a:r>
            <a:r>
              <a:rPr sz="3600" dirty="0" err="1"/>
              <a:t>suis</a:t>
            </a:r>
            <a:r>
              <a:rPr sz="3600" dirty="0"/>
              <a:t> </a:t>
            </a:r>
            <a:r>
              <a:rPr sz="3600" dirty="0" err="1"/>
              <a:t>titulaire</a:t>
            </a:r>
            <a:r>
              <a:rPr sz="3600" dirty="0"/>
              <a:t> de mon poste</a:t>
            </a:r>
          </a:p>
          <a:p>
            <a:pPr>
              <a:defRPr sz="2500"/>
            </a:pPr>
            <a:endParaRPr sz="3600" dirty="0"/>
          </a:p>
          <a:p>
            <a:pPr marL="250657" indent="-250657">
              <a:buSzPct val="100000"/>
              <a:buChar char="•"/>
              <a:defRPr sz="2200"/>
            </a:pPr>
            <a:r>
              <a:rPr sz="3600" dirty="0"/>
              <a:t>faire </a:t>
            </a:r>
            <a:r>
              <a:rPr sz="3600" dirty="0" err="1"/>
              <a:t>ses</a:t>
            </a:r>
            <a:r>
              <a:rPr sz="3600" dirty="0"/>
              <a:t> </a:t>
            </a:r>
            <a:r>
              <a:rPr sz="3600" dirty="0" err="1"/>
              <a:t>voeux</a:t>
            </a:r>
            <a:r>
              <a:rPr sz="3600" dirty="0"/>
              <a:t> par </a:t>
            </a:r>
            <a:r>
              <a:rPr sz="3600" dirty="0" err="1"/>
              <a:t>ordre</a:t>
            </a:r>
            <a:r>
              <a:rPr sz="3600" dirty="0"/>
              <a:t> de </a:t>
            </a:r>
            <a:r>
              <a:rPr sz="3600" dirty="0" err="1"/>
              <a:t>préférence</a:t>
            </a:r>
            <a:r>
              <a:rPr sz="3600" dirty="0"/>
              <a:t> : de 1 à 40 </a:t>
            </a:r>
            <a:r>
              <a:rPr sz="3600" dirty="0" err="1"/>
              <a:t>voeux</a:t>
            </a:r>
            <a:endParaRPr sz="3600" dirty="0"/>
          </a:p>
          <a:p>
            <a:pPr>
              <a:defRPr sz="2200"/>
            </a:pPr>
            <a:endParaRPr sz="3600" dirty="0"/>
          </a:p>
          <a:p>
            <a:pPr marL="250657" indent="-250657">
              <a:buSzPct val="100000"/>
              <a:buChar char="•"/>
              <a:defRPr sz="2200"/>
            </a:pPr>
            <a:r>
              <a:rPr sz="3600" dirty="0" err="1"/>
              <a:t>penser</a:t>
            </a:r>
            <a:r>
              <a:rPr sz="3600" dirty="0"/>
              <a:t> pour les écoles </a:t>
            </a:r>
            <a:r>
              <a:rPr sz="3600" dirty="0" err="1"/>
              <a:t>primaires</a:t>
            </a:r>
            <a:r>
              <a:rPr sz="3600" dirty="0"/>
              <a:t> à demander </a:t>
            </a:r>
            <a:r>
              <a:rPr sz="3600" dirty="0" err="1"/>
              <a:t>élémentaire</a:t>
            </a:r>
            <a:r>
              <a:rPr sz="3600" dirty="0"/>
              <a:t> (ECEL) + </a:t>
            </a:r>
            <a:r>
              <a:rPr sz="3600" dirty="0" err="1"/>
              <a:t>maternelle</a:t>
            </a:r>
            <a:r>
              <a:rPr sz="3600" dirty="0"/>
              <a:t> (ECMA)</a:t>
            </a:r>
          </a:p>
          <a:p>
            <a:pPr>
              <a:defRPr sz="2200"/>
            </a:pPr>
            <a:endParaRPr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Faire ses voeux</a:t>
            </a:r>
          </a:p>
        </p:txBody>
      </p:sp>
      <p:sp>
        <p:nvSpPr>
          <p:cNvPr id="149" name="2ème cas : je ne suis pas titulaire de mon poste"/>
          <p:cNvSpPr txBox="1"/>
          <p:nvPr/>
        </p:nvSpPr>
        <p:spPr>
          <a:xfrm>
            <a:off x="942887" y="2499653"/>
            <a:ext cx="7989746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500"/>
            </a:lvl1pPr>
          </a:lstStyle>
          <a:p>
            <a:r>
              <a:rPr sz="4000" b="1" dirty="0"/>
              <a:t>2ème </a:t>
            </a:r>
            <a:r>
              <a:rPr sz="4000" b="1" dirty="0" err="1"/>
              <a:t>cas</a:t>
            </a:r>
            <a:r>
              <a:rPr sz="4000" b="1" dirty="0"/>
              <a:t> : je ne </a:t>
            </a:r>
            <a:r>
              <a:rPr sz="4000" b="1" dirty="0" err="1"/>
              <a:t>suis</a:t>
            </a:r>
            <a:r>
              <a:rPr sz="4000" b="1" dirty="0"/>
              <a:t> pas </a:t>
            </a:r>
            <a:r>
              <a:rPr sz="4000" b="1" dirty="0" err="1"/>
              <a:t>titulaire</a:t>
            </a:r>
            <a:r>
              <a:rPr sz="4000" b="1" dirty="0"/>
              <a:t> de mon poste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Faire ses voeux</a:t>
            </a:r>
          </a:p>
        </p:txBody>
      </p:sp>
      <p:sp>
        <p:nvSpPr>
          <p:cNvPr id="154" name="2ème cas : je ne suis pas titulaire de mon poste…"/>
          <p:cNvSpPr txBox="1"/>
          <p:nvPr/>
        </p:nvSpPr>
        <p:spPr>
          <a:xfrm>
            <a:off x="577127" y="1725930"/>
            <a:ext cx="8144842" cy="4401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500"/>
            </a:pPr>
            <a:r>
              <a:rPr sz="2800" dirty="0"/>
              <a:t>2ème </a:t>
            </a:r>
            <a:r>
              <a:rPr sz="2800" dirty="0" err="1"/>
              <a:t>cas</a:t>
            </a:r>
            <a:r>
              <a:rPr sz="2800" dirty="0"/>
              <a:t> : je ne </a:t>
            </a:r>
            <a:r>
              <a:rPr sz="2800" dirty="0" err="1"/>
              <a:t>suis</a:t>
            </a:r>
            <a:r>
              <a:rPr sz="2800" dirty="0"/>
              <a:t> pas </a:t>
            </a:r>
            <a:r>
              <a:rPr sz="2800" dirty="0" err="1"/>
              <a:t>titulaire</a:t>
            </a:r>
            <a:r>
              <a:rPr sz="2800" dirty="0"/>
              <a:t> de mon poste</a:t>
            </a:r>
          </a:p>
          <a:p>
            <a:pPr>
              <a:defRPr sz="2500"/>
            </a:pPr>
            <a:endParaRPr sz="2800" dirty="0"/>
          </a:p>
          <a:p>
            <a:pPr marL="250657" indent="-250657">
              <a:buSzPct val="100000"/>
              <a:buChar char="•"/>
              <a:defRPr sz="2200"/>
            </a:pPr>
            <a:r>
              <a:rPr sz="2800" dirty="0"/>
              <a:t>Premier </a:t>
            </a:r>
            <a:r>
              <a:rPr sz="2800" dirty="0" err="1"/>
              <a:t>écran</a:t>
            </a:r>
            <a:r>
              <a:rPr sz="2800" dirty="0"/>
              <a:t> : le </a:t>
            </a:r>
            <a:r>
              <a:rPr sz="2800" dirty="0" err="1"/>
              <a:t>voeu</a:t>
            </a:r>
            <a:r>
              <a:rPr sz="2800" dirty="0"/>
              <a:t> large </a:t>
            </a:r>
            <a:r>
              <a:rPr sz="2800" dirty="0" err="1"/>
              <a:t>obligatoire</a:t>
            </a:r>
            <a:r>
              <a:rPr lang="fr-FR" sz="2800" dirty="0"/>
              <a:t> (au moins 1)</a:t>
            </a:r>
            <a:endParaRPr sz="2800" dirty="0"/>
          </a:p>
          <a:p>
            <a:pPr marL="250657" indent="-250657">
              <a:buSzPct val="100000"/>
              <a:buChar char="•"/>
              <a:defRPr sz="2200"/>
            </a:pPr>
            <a:endParaRPr sz="2800" dirty="0"/>
          </a:p>
          <a:p>
            <a:pPr marL="250657" indent="-250657">
              <a:buSzPct val="100000"/>
              <a:buChar char="•"/>
              <a:defRPr sz="2200"/>
            </a:pPr>
            <a:r>
              <a:rPr sz="2800" dirty="0"/>
              <a:t>2 MUG </a:t>
            </a:r>
            <a:r>
              <a:rPr sz="2800" dirty="0" err="1"/>
              <a:t>possibles</a:t>
            </a:r>
            <a:endParaRPr sz="2800" dirty="0"/>
          </a:p>
          <a:p>
            <a:pPr marL="250657" indent="-250657">
              <a:buSzPct val="100000"/>
              <a:buChar char="-"/>
              <a:defRPr sz="2200"/>
            </a:pPr>
            <a:r>
              <a:rPr sz="2800" dirty="0" err="1"/>
              <a:t>enseignement</a:t>
            </a:r>
            <a:r>
              <a:rPr sz="2800" dirty="0"/>
              <a:t> (adjoint </a:t>
            </a:r>
            <a:r>
              <a:rPr sz="2800" dirty="0" err="1"/>
              <a:t>élem</a:t>
            </a:r>
            <a:r>
              <a:rPr sz="2800" dirty="0"/>
              <a:t>, mat, </a:t>
            </a:r>
            <a:r>
              <a:rPr sz="2800" dirty="0" err="1"/>
              <a:t>titulaire</a:t>
            </a:r>
            <a:r>
              <a:rPr sz="2800" dirty="0"/>
              <a:t> de </a:t>
            </a:r>
            <a:r>
              <a:rPr sz="2800" dirty="0" err="1"/>
              <a:t>secteur</a:t>
            </a:r>
            <a:r>
              <a:rPr sz="2800" dirty="0"/>
              <a:t>)</a:t>
            </a:r>
          </a:p>
          <a:p>
            <a:pPr marL="250657" indent="-250657">
              <a:buSzPct val="100000"/>
              <a:buChar char="-"/>
              <a:defRPr sz="2200"/>
            </a:pPr>
            <a:r>
              <a:rPr sz="2800" dirty="0" err="1"/>
              <a:t>remplacement</a:t>
            </a:r>
            <a:r>
              <a:rPr sz="2800" dirty="0"/>
              <a:t> (TR ZIL, ZR, FC)</a:t>
            </a:r>
          </a:p>
          <a:p>
            <a:pPr>
              <a:defRPr sz="2200"/>
            </a:pPr>
            <a:endParaRPr sz="2800" dirty="0"/>
          </a:p>
          <a:p>
            <a:pPr>
              <a:defRPr sz="2200"/>
            </a:pPr>
            <a:r>
              <a:rPr sz="2800" dirty="0"/>
              <a:t>Pas de poste de direction </a:t>
            </a:r>
            <a:r>
              <a:rPr sz="2800" dirty="0" err="1"/>
              <a:t>ni</a:t>
            </a:r>
            <a:r>
              <a:rPr sz="2800" dirty="0"/>
              <a:t> dans </a:t>
            </a:r>
            <a:r>
              <a:rPr sz="2800" dirty="0" err="1"/>
              <a:t>l’ASH</a:t>
            </a:r>
            <a:endParaRPr sz="2800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Faire ses voeux</a:t>
            </a:r>
          </a:p>
        </p:txBody>
      </p:sp>
      <p:sp>
        <p:nvSpPr>
          <p:cNvPr id="159" name="2ème cas : je ne suis pas titulaire de mon poste…"/>
          <p:cNvSpPr txBox="1"/>
          <p:nvPr/>
        </p:nvSpPr>
        <p:spPr>
          <a:xfrm>
            <a:off x="577127" y="1725930"/>
            <a:ext cx="7989746" cy="3877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500"/>
            </a:pPr>
            <a:r>
              <a:rPr sz="2800" dirty="0"/>
              <a:t>2ème </a:t>
            </a:r>
            <a:r>
              <a:rPr sz="2800" dirty="0" err="1"/>
              <a:t>cas</a:t>
            </a:r>
            <a:r>
              <a:rPr sz="2800" dirty="0"/>
              <a:t> : je ne </a:t>
            </a:r>
            <a:r>
              <a:rPr sz="2800" dirty="0" err="1"/>
              <a:t>suis</a:t>
            </a:r>
            <a:r>
              <a:rPr sz="2800" dirty="0"/>
              <a:t> pas </a:t>
            </a:r>
            <a:r>
              <a:rPr sz="2800" dirty="0" err="1"/>
              <a:t>titulaire</a:t>
            </a:r>
            <a:r>
              <a:rPr sz="2800" dirty="0"/>
              <a:t> de mon poste</a:t>
            </a:r>
          </a:p>
          <a:p>
            <a:pPr>
              <a:defRPr sz="2500"/>
            </a:pPr>
            <a:endParaRPr sz="2800" dirty="0"/>
          </a:p>
          <a:p>
            <a:pPr marL="250657" indent="-250657">
              <a:buSzPct val="100000"/>
              <a:buChar char="•"/>
              <a:defRPr sz="2200"/>
            </a:pPr>
            <a:r>
              <a:rPr sz="2800" dirty="0" err="1"/>
              <a:t>Deuxième</a:t>
            </a:r>
            <a:r>
              <a:rPr sz="2800" dirty="0"/>
              <a:t> </a:t>
            </a:r>
            <a:r>
              <a:rPr sz="2800" dirty="0" err="1"/>
              <a:t>écran</a:t>
            </a:r>
            <a:r>
              <a:rPr sz="2800" dirty="0"/>
              <a:t> : les </a:t>
            </a:r>
            <a:r>
              <a:rPr sz="2800" dirty="0" err="1"/>
              <a:t>voeux</a:t>
            </a:r>
            <a:r>
              <a:rPr sz="2800" dirty="0"/>
              <a:t> précis</a:t>
            </a:r>
          </a:p>
          <a:p>
            <a:pPr marL="250657" indent="-250657">
              <a:buSzPct val="100000"/>
              <a:buChar char="•"/>
              <a:defRPr sz="2200"/>
            </a:pPr>
            <a:endParaRPr sz="2800" dirty="0"/>
          </a:p>
          <a:p>
            <a:pPr marL="250657" indent="-250657">
              <a:buSzPct val="100000"/>
              <a:buChar char="•"/>
              <a:defRPr sz="2200"/>
            </a:pPr>
            <a:r>
              <a:rPr sz="2800" dirty="0"/>
              <a:t>Faire </a:t>
            </a:r>
            <a:r>
              <a:rPr sz="2800" dirty="0" err="1"/>
              <a:t>ses</a:t>
            </a:r>
            <a:r>
              <a:rPr sz="2800" dirty="0"/>
              <a:t> </a:t>
            </a:r>
            <a:r>
              <a:rPr sz="2800" dirty="0" err="1"/>
              <a:t>voeux</a:t>
            </a:r>
            <a:r>
              <a:rPr sz="2800" dirty="0"/>
              <a:t> par </a:t>
            </a:r>
            <a:r>
              <a:rPr sz="2800" dirty="0" err="1"/>
              <a:t>ordre</a:t>
            </a:r>
            <a:r>
              <a:rPr sz="2800" dirty="0"/>
              <a:t> de </a:t>
            </a:r>
            <a:r>
              <a:rPr sz="2800" dirty="0" err="1"/>
              <a:t>préférence</a:t>
            </a:r>
            <a:r>
              <a:rPr sz="2800" dirty="0"/>
              <a:t> : de 1 à 40</a:t>
            </a:r>
          </a:p>
          <a:p>
            <a:pPr marL="250657" indent="-250657">
              <a:buSzPct val="100000"/>
              <a:buChar char="•"/>
              <a:defRPr sz="2200"/>
            </a:pPr>
            <a:endParaRPr sz="2800" dirty="0"/>
          </a:p>
          <a:p>
            <a:pPr marL="250657" indent="-250657">
              <a:buSzPct val="100000"/>
              <a:buChar char="•"/>
              <a:defRPr sz="2200"/>
            </a:pPr>
            <a:r>
              <a:rPr sz="2800" dirty="0" err="1"/>
              <a:t>penser</a:t>
            </a:r>
            <a:r>
              <a:rPr sz="2800" dirty="0"/>
              <a:t> pour les écoles </a:t>
            </a:r>
            <a:r>
              <a:rPr sz="2800" dirty="0" err="1"/>
              <a:t>primaires</a:t>
            </a:r>
            <a:r>
              <a:rPr sz="2800" dirty="0"/>
              <a:t> à demander </a:t>
            </a:r>
            <a:r>
              <a:rPr sz="2800" dirty="0" err="1"/>
              <a:t>élémentaire</a:t>
            </a:r>
            <a:r>
              <a:rPr sz="2800" dirty="0"/>
              <a:t> (ECEL) + </a:t>
            </a:r>
            <a:r>
              <a:rPr sz="2800" dirty="0" err="1"/>
              <a:t>maternelle</a:t>
            </a:r>
            <a:r>
              <a:rPr sz="2800" dirty="0"/>
              <a:t> (ECMA)</a:t>
            </a:r>
          </a:p>
          <a:p>
            <a:pPr>
              <a:defRPr sz="2200"/>
            </a:pPr>
            <a:endParaRPr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1"/>
          <p:cNvSpPr txBox="1"/>
          <p:nvPr/>
        </p:nvSpPr>
        <p:spPr>
          <a:xfrm>
            <a:off x="577127" y="144164"/>
            <a:ext cx="7989746" cy="749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685800">
              <a:lnSpc>
                <a:spcPct val="90000"/>
              </a:lnSpc>
              <a:defRPr sz="4500" b="1" cap="all">
                <a:solidFill>
                  <a:srgbClr val="1E2631"/>
                </a:solidFill>
              </a:defRPr>
            </a:lvl1pPr>
          </a:lstStyle>
          <a:p>
            <a:r>
              <a:t>Calendrier</a:t>
            </a:r>
          </a:p>
        </p:txBody>
      </p:sp>
      <p:graphicFrame>
        <p:nvGraphicFramePr>
          <p:cNvPr id="164" name="Tableau"/>
          <p:cNvGraphicFramePr/>
          <p:nvPr/>
        </p:nvGraphicFramePr>
        <p:xfrm>
          <a:off x="432648" y="938003"/>
          <a:ext cx="8278702" cy="5591389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004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4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899"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entre le 2 avril et le 14 avril (minuit)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saisie et/ou modification des voeux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Off val="176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99"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15 avril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réception de l’accusé de réception I-Prof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Off val="176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899"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15 avril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envoi des pièces justificatives de l’annexe 3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Off val="176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899"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18 avril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date limite pour annuler sa participation à formuler dans I-Prof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Off val="176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899"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entre le 23 et le 25 avril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réception du 2nd accusé de réception dans I-Prof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Off val="176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899"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25 avril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date limite pour contester son barème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Off val="176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899"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16 mai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groupe de travail paritaire sur le projet de mouvement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Off val="176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899"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23 mai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CAPD résultats du mouvement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Off val="176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899"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24 mai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résultats individuels du mouvement envoyés via I-Prof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Off val="176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7899"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semaine 22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appels à candidature pour les postes vacants à exigence particulière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Off val="176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7899"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19 juin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phase d’ajustement pour les personnels sans poste (2nd mouvement) ; liste des postes le 14 juin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Off val="176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21 juin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85800">
                        <a:defRPr sz="1800"/>
                      </a:pPr>
                      <a:r>
                        <a:rPr sz="1500"/>
                        <a:t>CAPD résultats de la phase d’ajustement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Off val="176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1"/>
          <p:cNvSpPr txBox="1">
            <a:spLocks noGrp="1"/>
          </p:cNvSpPr>
          <p:nvPr>
            <p:ph type="title"/>
          </p:nvPr>
        </p:nvSpPr>
        <p:spPr>
          <a:xfrm>
            <a:off x="276569" y="2739801"/>
            <a:ext cx="4302479" cy="1378398"/>
          </a:xfrm>
          <a:prstGeom prst="rect">
            <a:avLst/>
          </a:prstGeom>
        </p:spPr>
        <p:txBody>
          <a:bodyPr/>
          <a:lstStyle/>
          <a:p>
            <a:r>
              <a:t>Programme de la journée</a:t>
            </a:r>
          </a:p>
        </p:txBody>
      </p:sp>
      <p:sp>
        <p:nvSpPr>
          <p:cNvPr id="93" name="Subtitle 8"/>
          <p:cNvSpPr txBox="1">
            <a:spLocks noGrp="1"/>
          </p:cNvSpPr>
          <p:nvPr>
            <p:ph type="body" sz="half" idx="1"/>
          </p:nvPr>
        </p:nvSpPr>
        <p:spPr>
          <a:xfrm>
            <a:off x="4769513" y="784920"/>
            <a:ext cx="4302479" cy="52881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80473" indent="-180473" algn="l">
              <a:buSzPct val="100000"/>
              <a:buChar char="•"/>
              <a:defRPr sz="2200"/>
            </a:pPr>
            <a:r>
              <a:rPr dirty="0"/>
              <a:t>le </a:t>
            </a:r>
            <a:r>
              <a:rPr dirty="0" err="1"/>
              <a:t>barème</a:t>
            </a:r>
            <a:endParaRPr lang="fr-FR" dirty="0"/>
          </a:p>
          <a:p>
            <a:pPr marL="180473" indent="-180473" algn="l">
              <a:buSzPct val="100000"/>
              <a:buChar char="•"/>
              <a:defRPr sz="2200"/>
            </a:pPr>
            <a:r>
              <a:rPr lang="fr-FR" dirty="0"/>
              <a:t>Les types de postes</a:t>
            </a:r>
          </a:p>
          <a:p>
            <a:pPr marL="180473" indent="-180473" algn="l">
              <a:buSzPct val="100000"/>
              <a:buChar char="•"/>
              <a:defRPr sz="2200"/>
            </a:pPr>
            <a:r>
              <a:rPr lang="fr-FR" dirty="0"/>
              <a:t>Les types de vœux</a:t>
            </a:r>
          </a:p>
          <a:p>
            <a:pPr marL="180473" indent="-180473" algn="l">
              <a:buSzPct val="100000"/>
              <a:buChar char="•"/>
              <a:defRPr sz="2200"/>
            </a:pPr>
            <a:r>
              <a:rPr lang="fr-FR" dirty="0"/>
              <a:t>Faire ses vœux  </a:t>
            </a:r>
            <a:endParaRPr dirty="0"/>
          </a:p>
          <a:p>
            <a:pPr marL="180473" indent="-180473" algn="l">
              <a:buSzPct val="100000"/>
              <a:buChar char="•"/>
              <a:defRPr sz="2200"/>
            </a:pPr>
            <a:r>
              <a:rPr dirty="0"/>
              <a:t>le </a:t>
            </a:r>
            <a:r>
              <a:rPr dirty="0" err="1"/>
              <a:t>calendrier</a:t>
            </a:r>
            <a:endParaRPr dirty="0"/>
          </a:p>
          <a:p>
            <a:pPr marL="180473" indent="-180473" algn="l">
              <a:buSzPct val="100000"/>
              <a:buChar char="•"/>
              <a:defRPr sz="2200"/>
            </a:pPr>
            <a:r>
              <a:rPr dirty="0"/>
              <a:t>Les 3 phases du </a:t>
            </a:r>
            <a:r>
              <a:rPr dirty="0" err="1"/>
              <a:t>mouvement</a:t>
            </a:r>
            <a:endParaRPr dirty="0"/>
          </a:p>
          <a:p>
            <a:pPr marL="180473" indent="-180473" algn="l">
              <a:buSzPct val="100000"/>
              <a:buChar char="•"/>
              <a:defRPr sz="2200"/>
            </a:pPr>
            <a:r>
              <a:rPr dirty="0" err="1"/>
              <a:t>titulaire</a:t>
            </a:r>
            <a:r>
              <a:rPr dirty="0"/>
              <a:t> / Non </a:t>
            </a:r>
            <a:r>
              <a:rPr dirty="0" err="1"/>
              <a:t>titulaire</a:t>
            </a:r>
            <a:endParaRPr dirty="0"/>
          </a:p>
          <a:p>
            <a:pPr marL="180473" indent="-180473" algn="l">
              <a:buSzPct val="100000"/>
              <a:buChar char="•"/>
              <a:defRPr sz="2200"/>
            </a:pPr>
            <a:r>
              <a:rPr dirty="0"/>
              <a:t>les </a:t>
            </a:r>
            <a:r>
              <a:rPr dirty="0" err="1"/>
              <a:t>postes</a:t>
            </a:r>
            <a:r>
              <a:rPr dirty="0"/>
              <a:t> </a:t>
            </a:r>
            <a:r>
              <a:rPr dirty="0" err="1"/>
              <a:t>disponibles</a:t>
            </a:r>
            <a:r>
              <a:rPr dirty="0"/>
              <a:t> au second </a:t>
            </a:r>
            <a:r>
              <a:rPr dirty="0" err="1"/>
              <a:t>mouvement</a:t>
            </a:r>
            <a:endParaRPr dirty="0"/>
          </a:p>
          <a:p>
            <a:pPr marL="180473" indent="-180473" algn="l">
              <a:buSzPct val="100000"/>
              <a:buChar char="•"/>
              <a:defRPr sz="2200"/>
            </a:pPr>
            <a:r>
              <a:rPr dirty="0"/>
              <a:t>Les </a:t>
            </a:r>
            <a:r>
              <a:rPr dirty="0" err="1"/>
              <a:t>statistiques</a:t>
            </a:r>
            <a:r>
              <a:rPr dirty="0"/>
              <a:t> du </a:t>
            </a:r>
            <a:r>
              <a:rPr dirty="0" err="1"/>
              <a:t>mouvement</a:t>
            </a:r>
            <a:endParaRPr dirty="0"/>
          </a:p>
          <a:p>
            <a:pPr marL="180473" indent="-180473" algn="l">
              <a:buSzPct val="100000"/>
              <a:buChar char="•"/>
              <a:defRPr sz="2200"/>
            </a:pPr>
            <a:r>
              <a:rPr dirty="0"/>
              <a:t>Les </a:t>
            </a:r>
            <a:r>
              <a:rPr dirty="0" err="1"/>
              <a:t>différentes</a:t>
            </a:r>
            <a:r>
              <a:rPr dirty="0"/>
              <a:t> </a:t>
            </a:r>
            <a:r>
              <a:rPr dirty="0" err="1"/>
              <a:t>stratégies</a:t>
            </a:r>
            <a:endParaRPr dirty="0"/>
          </a:p>
          <a:p>
            <a:pPr marL="180473" indent="-180473" algn="l">
              <a:buSzPct val="100000"/>
              <a:buChar char="•"/>
              <a:defRPr sz="2200"/>
            </a:pPr>
            <a:r>
              <a:rPr dirty="0"/>
              <a:t>le </a:t>
            </a:r>
            <a:r>
              <a:rPr dirty="0" err="1"/>
              <a:t>rôle</a:t>
            </a:r>
            <a:r>
              <a:rPr dirty="0"/>
              <a:t> du </a:t>
            </a:r>
            <a:r>
              <a:rPr dirty="0" err="1"/>
              <a:t>snuipp-fsu</a:t>
            </a:r>
            <a:endParaRPr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749798"/>
          </a:xfrm>
          <a:prstGeom prst="rect">
            <a:avLst/>
          </a:prstGeom>
        </p:spPr>
        <p:txBody>
          <a:bodyPr/>
          <a:lstStyle>
            <a:lvl1pPr defTabSz="665226">
              <a:defRPr sz="4365" b="1"/>
            </a:lvl1pPr>
          </a:lstStyle>
          <a:p>
            <a:r>
              <a:t>Les 3 phases du mouvement</a:t>
            </a:r>
          </a:p>
        </p:txBody>
      </p:sp>
      <p:sp>
        <p:nvSpPr>
          <p:cNvPr id="169" name="Flèche"/>
          <p:cNvSpPr/>
          <p:nvPr/>
        </p:nvSpPr>
        <p:spPr>
          <a:xfrm>
            <a:off x="2305918" y="1938952"/>
            <a:ext cx="1215084" cy="969348"/>
          </a:xfrm>
          <a:prstGeom prst="rightArrow">
            <a:avLst>
              <a:gd name="adj1" fmla="val 47334"/>
              <a:gd name="adj2" fmla="val 56155"/>
            </a:avLst>
          </a:pr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70" name="1ère phase"/>
          <p:cNvSpPr/>
          <p:nvPr/>
        </p:nvSpPr>
        <p:spPr>
          <a:xfrm>
            <a:off x="430535" y="1788626"/>
            <a:ext cx="1655168" cy="1270001"/>
          </a:xfrm>
          <a:prstGeom prst="rect">
            <a:avLst/>
          </a:prstGeom>
          <a:solidFill>
            <a:schemeClr val="accent5">
              <a:satOff val="-3547"/>
              <a:lumOff val="-10352"/>
            </a:schemeClr>
          </a:solidFill>
          <a:ln w="12700">
            <a:solidFill>
              <a:schemeClr val="accent5">
                <a:satOff val="-3547"/>
                <a:lumOff val="-10352"/>
              </a:schemeClr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r>
              <a:t>1ère phase</a:t>
            </a:r>
          </a:p>
        </p:txBody>
      </p:sp>
      <p:sp>
        <p:nvSpPr>
          <p:cNvPr id="171" name="2ème phase"/>
          <p:cNvSpPr/>
          <p:nvPr/>
        </p:nvSpPr>
        <p:spPr>
          <a:xfrm>
            <a:off x="3744416" y="1788626"/>
            <a:ext cx="1655168" cy="1270001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r>
              <a:t>2ème phase</a:t>
            </a:r>
          </a:p>
        </p:txBody>
      </p:sp>
      <p:sp>
        <p:nvSpPr>
          <p:cNvPr id="172" name="Flèche"/>
          <p:cNvSpPr/>
          <p:nvPr/>
        </p:nvSpPr>
        <p:spPr>
          <a:xfrm>
            <a:off x="5619799" y="1938952"/>
            <a:ext cx="1215084" cy="969348"/>
          </a:xfrm>
          <a:prstGeom prst="rightArrow">
            <a:avLst>
              <a:gd name="adj1" fmla="val 47334"/>
              <a:gd name="adj2" fmla="val 56155"/>
            </a:avLst>
          </a:pr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73" name="3ème phase"/>
          <p:cNvSpPr/>
          <p:nvPr/>
        </p:nvSpPr>
        <p:spPr>
          <a:xfrm>
            <a:off x="7058297" y="1788626"/>
            <a:ext cx="1655168" cy="1270001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r>
              <a:t>3ème phase</a:t>
            </a:r>
          </a:p>
        </p:txBody>
      </p:sp>
      <p:sp>
        <p:nvSpPr>
          <p:cNvPr id="174" name="1er mouvement, qui se déroule du 2 au 14 avril…"/>
          <p:cNvSpPr txBox="1"/>
          <p:nvPr/>
        </p:nvSpPr>
        <p:spPr>
          <a:xfrm>
            <a:off x="354342" y="3503929"/>
            <a:ext cx="1667868" cy="2745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/>
            </a:pPr>
            <a:r>
              <a:t>1</a:t>
            </a:r>
            <a:r>
              <a:rPr b="1"/>
              <a:t>er mouvement, qui se déroule du 2 au 14 avril</a:t>
            </a:r>
          </a:p>
          <a:p>
            <a:pPr>
              <a:defRPr sz="1600"/>
            </a:pPr>
            <a:endParaRPr b="1"/>
          </a:p>
          <a:p>
            <a:pPr>
              <a:defRPr sz="1600"/>
            </a:pPr>
            <a:endParaRPr b="1"/>
          </a:p>
          <a:p>
            <a:pPr>
              <a:defRPr sz="1600"/>
            </a:pPr>
            <a:endParaRPr b="1"/>
          </a:p>
          <a:p>
            <a:pPr>
              <a:defRPr sz="1600"/>
            </a:pPr>
            <a:r>
              <a:t>L’ensemble des collègues sans poste ou désirant changer de poste</a:t>
            </a:r>
          </a:p>
        </p:txBody>
      </p:sp>
      <p:sp>
        <p:nvSpPr>
          <p:cNvPr id="175" name="C’est la criée du 19 juin…"/>
          <p:cNvSpPr txBox="1"/>
          <p:nvPr/>
        </p:nvSpPr>
        <p:spPr>
          <a:xfrm>
            <a:off x="3738066" y="3503929"/>
            <a:ext cx="1667868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/>
            </a:pPr>
            <a:r>
              <a:rPr dirty="0" err="1"/>
              <a:t>C’est</a:t>
            </a:r>
            <a:r>
              <a:rPr dirty="0"/>
              <a:t> la </a:t>
            </a:r>
            <a:r>
              <a:rPr dirty="0" err="1"/>
              <a:t>criée</a:t>
            </a:r>
            <a:r>
              <a:rPr dirty="0"/>
              <a:t> du 19 </a:t>
            </a:r>
            <a:r>
              <a:rPr dirty="0" err="1"/>
              <a:t>juin</a:t>
            </a:r>
            <a:endParaRPr dirty="0"/>
          </a:p>
          <a:p>
            <a:pPr>
              <a:defRPr sz="1600"/>
            </a:pPr>
            <a:endParaRPr dirty="0"/>
          </a:p>
          <a:p>
            <a:pPr>
              <a:defRPr sz="1600"/>
            </a:pPr>
            <a:endParaRPr dirty="0"/>
          </a:p>
          <a:p>
            <a:pPr>
              <a:defRPr sz="1600"/>
            </a:pPr>
            <a:endParaRPr dirty="0"/>
          </a:p>
          <a:p>
            <a:pPr>
              <a:defRPr sz="1600"/>
            </a:pPr>
            <a:endParaRPr dirty="0"/>
          </a:p>
          <a:p>
            <a:pPr>
              <a:defRPr sz="1600"/>
            </a:pPr>
            <a:endParaRPr dirty="0"/>
          </a:p>
          <a:p>
            <a:pPr>
              <a:defRPr sz="1600"/>
            </a:pPr>
            <a:r>
              <a:rPr dirty="0" err="1"/>
              <a:t>L’ensemble</a:t>
            </a:r>
            <a:r>
              <a:rPr dirty="0"/>
              <a:t> des </a:t>
            </a:r>
            <a:r>
              <a:rPr dirty="0" err="1"/>
              <a:t>collègues</a:t>
            </a:r>
            <a:r>
              <a:rPr dirty="0"/>
              <a:t> </a:t>
            </a:r>
            <a:r>
              <a:rPr dirty="0" err="1"/>
              <a:t>restant</a:t>
            </a:r>
            <a:r>
              <a:rPr dirty="0"/>
              <a:t> sans poste</a:t>
            </a:r>
            <a:r>
              <a:rPr lang="fr-FR" dirty="0"/>
              <a:t> + les titulaires de secteurs</a:t>
            </a:r>
            <a:endParaRPr dirty="0"/>
          </a:p>
        </p:txBody>
      </p:sp>
      <p:sp>
        <p:nvSpPr>
          <p:cNvPr id="176" name="C’est l’affectation des « TRZDA » (entre juillet et août) en groupe de travail…"/>
          <p:cNvSpPr txBox="1"/>
          <p:nvPr/>
        </p:nvSpPr>
        <p:spPr>
          <a:xfrm>
            <a:off x="7051947" y="3503929"/>
            <a:ext cx="1766061" cy="250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/>
            </a:pPr>
            <a:r>
              <a:t>C’est l’affectation des « TRZDA » (entre juillet et août) en groupe de travail</a:t>
            </a:r>
          </a:p>
          <a:p>
            <a:pPr>
              <a:defRPr sz="1600"/>
            </a:pPr>
            <a:endParaRPr/>
          </a:p>
          <a:p>
            <a:pPr>
              <a:defRPr sz="1600"/>
            </a:pPr>
            <a:r>
              <a:t>Les collègues remplissent une fiche de voeux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Titulaire / Non titulaire</a:t>
            </a:r>
          </a:p>
        </p:txBody>
      </p:sp>
      <p:sp>
        <p:nvSpPr>
          <p:cNvPr id="181" name="Au premier mouvement, vous serez… du poste obtenu :"/>
          <p:cNvSpPr txBox="1"/>
          <p:nvPr/>
        </p:nvSpPr>
        <p:spPr>
          <a:xfrm>
            <a:off x="577127" y="1240780"/>
            <a:ext cx="7989746" cy="42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200"/>
            </a:lvl1pPr>
          </a:lstStyle>
          <a:p>
            <a:r>
              <a:t>Au premier mouvement, vous serez… du poste obtenu :</a:t>
            </a:r>
          </a:p>
        </p:txBody>
      </p:sp>
      <p:sp>
        <p:nvSpPr>
          <p:cNvPr id="182" name="TITULAIRE…"/>
          <p:cNvSpPr txBox="1"/>
          <p:nvPr/>
        </p:nvSpPr>
        <p:spPr>
          <a:xfrm>
            <a:off x="853854" y="2183129"/>
            <a:ext cx="2792597" cy="4031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000" b="1">
                <a:solidFill>
                  <a:srgbClr val="FF2600"/>
                </a:solidFill>
              </a:defRPr>
            </a:pPr>
            <a:r>
              <a:rPr dirty="0"/>
              <a:t>TITULAIRE</a:t>
            </a:r>
          </a:p>
          <a:p>
            <a:pPr>
              <a:defRPr sz="1600"/>
            </a:pPr>
            <a:endParaRPr sz="2400" dirty="0"/>
          </a:p>
          <a:p>
            <a:pPr marL="160421" indent="-160421">
              <a:buSzPct val="100000"/>
              <a:buChar char="•"/>
              <a:defRPr sz="1600"/>
            </a:pPr>
            <a:r>
              <a:rPr sz="2400" dirty="0" err="1"/>
              <a:t>postes</a:t>
            </a:r>
            <a:r>
              <a:rPr sz="2400" dirty="0"/>
              <a:t> </a:t>
            </a:r>
            <a:r>
              <a:rPr sz="2400" dirty="0" err="1"/>
              <a:t>d’adjoints</a:t>
            </a:r>
            <a:r>
              <a:rPr sz="2400" dirty="0"/>
              <a:t> </a:t>
            </a:r>
            <a:r>
              <a:rPr sz="2400" dirty="0" err="1"/>
              <a:t>élémentaire</a:t>
            </a:r>
            <a:r>
              <a:rPr sz="2400" dirty="0"/>
              <a:t> et </a:t>
            </a:r>
            <a:r>
              <a:rPr sz="2400" dirty="0" err="1"/>
              <a:t>maternelle</a:t>
            </a:r>
            <a:endParaRPr sz="2400" dirty="0"/>
          </a:p>
          <a:p>
            <a:pPr marL="160421" indent="-160421">
              <a:buSzPct val="100000"/>
              <a:buChar char="•"/>
              <a:defRPr sz="1600"/>
            </a:pPr>
            <a:r>
              <a:rPr sz="2400" dirty="0" err="1"/>
              <a:t>postes</a:t>
            </a:r>
            <a:r>
              <a:rPr sz="2400" dirty="0"/>
              <a:t> de TR</a:t>
            </a:r>
          </a:p>
          <a:p>
            <a:pPr marL="160421" indent="-160421">
              <a:buSzPct val="100000"/>
              <a:buChar char="•"/>
              <a:defRPr sz="1600"/>
            </a:pPr>
            <a:r>
              <a:rPr sz="2400" dirty="0" err="1"/>
              <a:t>décharges</a:t>
            </a:r>
            <a:r>
              <a:rPr sz="2400" dirty="0"/>
              <a:t> de </a:t>
            </a:r>
            <a:r>
              <a:rPr sz="2400" dirty="0" err="1"/>
              <a:t>directeurs</a:t>
            </a:r>
            <a:r>
              <a:rPr sz="2400" dirty="0"/>
              <a:t> à temps </a:t>
            </a:r>
            <a:r>
              <a:rPr sz="2400" dirty="0" err="1"/>
              <a:t>plein</a:t>
            </a:r>
            <a:endParaRPr sz="2400" dirty="0"/>
          </a:p>
          <a:p>
            <a:pPr marL="160421" indent="-160421">
              <a:buSzPct val="100000"/>
              <a:buChar char="•"/>
              <a:defRPr sz="1600"/>
            </a:pPr>
            <a:r>
              <a:rPr lang="fr-FR" sz="2400" dirty="0"/>
              <a:t>titulaires</a:t>
            </a:r>
            <a:r>
              <a:rPr sz="2400" dirty="0"/>
              <a:t> de </a:t>
            </a:r>
            <a:r>
              <a:rPr sz="2400" dirty="0" err="1"/>
              <a:t>secteur</a:t>
            </a:r>
            <a:endParaRPr sz="2400" dirty="0"/>
          </a:p>
        </p:txBody>
      </p:sp>
      <p:sp>
        <p:nvSpPr>
          <p:cNvPr id="183" name="NON TITULAIRE…"/>
          <p:cNvSpPr txBox="1"/>
          <p:nvPr/>
        </p:nvSpPr>
        <p:spPr>
          <a:xfrm>
            <a:off x="5135133" y="2183129"/>
            <a:ext cx="2792597" cy="353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000" b="1">
                <a:solidFill>
                  <a:srgbClr val="FF2600"/>
                </a:solidFill>
              </a:defRPr>
            </a:pPr>
            <a:r>
              <a:rPr dirty="0"/>
              <a:t>NON TITULAIRE</a:t>
            </a:r>
          </a:p>
          <a:p>
            <a:pPr>
              <a:defRPr sz="1600"/>
            </a:pPr>
            <a:endParaRPr sz="2400" dirty="0"/>
          </a:p>
          <a:p>
            <a:pPr marL="160421" indent="-160421">
              <a:buSzPct val="100000"/>
              <a:buChar char="•"/>
              <a:defRPr sz="1600"/>
            </a:pPr>
            <a:r>
              <a:rPr sz="2400" dirty="0" err="1"/>
              <a:t>postes</a:t>
            </a:r>
            <a:r>
              <a:rPr sz="2400" dirty="0"/>
              <a:t> de direction</a:t>
            </a:r>
          </a:p>
          <a:p>
            <a:pPr marL="160421" indent="-160421">
              <a:buSzPct val="100000"/>
              <a:buChar char="•"/>
              <a:defRPr sz="1600"/>
            </a:pPr>
            <a:r>
              <a:rPr sz="2400" dirty="0" err="1"/>
              <a:t>postes</a:t>
            </a:r>
            <a:r>
              <a:rPr sz="2400" dirty="0"/>
              <a:t> dans </a:t>
            </a:r>
            <a:r>
              <a:rPr sz="2400" dirty="0" err="1"/>
              <a:t>l’ASH</a:t>
            </a:r>
            <a:endParaRPr lang="fr-FR" sz="2400" dirty="0"/>
          </a:p>
          <a:p>
            <a:pPr marL="160421" indent="-160421">
              <a:buSzPct val="100000"/>
              <a:buChar char="•"/>
              <a:defRPr sz="1600"/>
            </a:pPr>
            <a:r>
              <a:rPr lang="fr-FR" sz="2400" dirty="0"/>
              <a:t>Postes obtenus par vœu large non demandé</a:t>
            </a:r>
            <a:endParaRPr sz="2400" dirty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Ne pas demander…</a:t>
            </a:r>
          </a:p>
        </p:txBody>
      </p:sp>
      <p:sp>
        <p:nvSpPr>
          <p:cNvPr id="188" name="ZoneTexte 1"/>
          <p:cNvSpPr txBox="1"/>
          <p:nvPr/>
        </p:nvSpPr>
        <p:spPr>
          <a:xfrm>
            <a:off x="726240" y="1720317"/>
            <a:ext cx="7691520" cy="330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Les postes qui nécessitent une qualification particulière :</a:t>
            </a:r>
          </a:p>
          <a:p>
            <a:pPr defTabSz="457200"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marL="200526" indent="-200526" defTabSz="457200">
              <a:buSzPct val="100000"/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Directeur d’école d’application </a:t>
            </a:r>
          </a:p>
          <a:p>
            <a:pPr marL="200526" indent="-200526" defTabSz="457200">
              <a:buSzPct val="100000"/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Enseignant référent chargé du suivi de la scolarisation des élèves porteurs de handicap (LA + CAPA-SH ou équivalent toutes options)</a:t>
            </a:r>
          </a:p>
          <a:p>
            <a:pPr marL="200526" indent="-200526" defTabSz="457200">
              <a:buSzPct val="100000"/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PDMQC (LA)</a:t>
            </a:r>
          </a:p>
          <a:p>
            <a:pPr marL="200526" indent="-200526" defTabSz="457200">
              <a:buSzPct val="100000"/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CPC généraliste (CAFIPEMF + LA)</a:t>
            </a:r>
          </a:p>
          <a:p>
            <a:pPr marL="200526" indent="-200526" defTabSz="457200">
              <a:buSzPct val="100000"/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CPC option EPS (CAFIPEMF option EPS + LA)</a:t>
            </a:r>
          </a:p>
          <a:p>
            <a:pPr marL="200526" indent="-200526" defTabSz="457200">
              <a:buSzPct val="100000"/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PEMF (CAFIPEMF)</a:t>
            </a:r>
          </a:p>
          <a:p>
            <a:pPr marL="200526" indent="-200526" defTabSz="457200">
              <a:buSzPct val="100000"/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Animateur informatique (CAFIPEMF option TICE)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1" build="p" bldLvl="5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AU SECOND MOUVEMENT</a:t>
            </a:r>
          </a:p>
        </p:txBody>
      </p:sp>
      <p:sp>
        <p:nvSpPr>
          <p:cNvPr id="193" name="1. Des postes vacants…"/>
          <p:cNvSpPr/>
          <p:nvPr/>
        </p:nvSpPr>
        <p:spPr>
          <a:xfrm>
            <a:off x="583477" y="1031379"/>
            <a:ext cx="7977046" cy="3210549"/>
          </a:xfrm>
          <a:prstGeom prst="rect">
            <a:avLst/>
          </a:prstGeom>
          <a:solidFill>
            <a:schemeClr val="accent4">
              <a:lumOff val="2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ctr">
              <a:defRPr sz="2800"/>
            </a:pPr>
            <a:r>
              <a:rPr dirty="0"/>
              <a:t>1. Des </a:t>
            </a:r>
            <a:r>
              <a:rPr dirty="0" err="1"/>
              <a:t>postes</a:t>
            </a:r>
            <a:r>
              <a:rPr dirty="0"/>
              <a:t> </a:t>
            </a:r>
            <a:r>
              <a:rPr dirty="0" err="1"/>
              <a:t>vacants</a:t>
            </a:r>
            <a:endParaRPr dirty="0"/>
          </a:p>
          <a:p>
            <a:pPr algn="ctr">
              <a:defRPr sz="2800"/>
            </a:pPr>
            <a:endParaRPr sz="800" dirty="0"/>
          </a:p>
          <a:p>
            <a:pPr>
              <a:defRPr sz="1700"/>
            </a:pPr>
            <a:r>
              <a:rPr sz="2400" dirty="0"/>
              <a:t>Les </a:t>
            </a:r>
            <a:r>
              <a:rPr sz="2400" dirty="0" err="1"/>
              <a:t>postes</a:t>
            </a:r>
            <a:r>
              <a:rPr sz="2400" dirty="0"/>
              <a:t> </a:t>
            </a:r>
            <a:r>
              <a:rPr sz="2400" dirty="0" err="1"/>
              <a:t>d’adjoints</a:t>
            </a:r>
            <a:r>
              <a:rPr sz="2400" dirty="0"/>
              <a:t> que </a:t>
            </a:r>
            <a:r>
              <a:rPr sz="2400" dirty="0" err="1"/>
              <a:t>personne</a:t>
            </a:r>
            <a:r>
              <a:rPr sz="2400" dirty="0"/>
              <a:t> </a:t>
            </a:r>
            <a:r>
              <a:rPr sz="2400" dirty="0" err="1"/>
              <a:t>n’a</a:t>
            </a:r>
            <a:r>
              <a:rPr sz="2400" dirty="0"/>
              <a:t> </a:t>
            </a:r>
            <a:r>
              <a:rPr sz="2400" dirty="0" err="1"/>
              <a:t>demandé</a:t>
            </a:r>
            <a:r>
              <a:rPr sz="2400" dirty="0"/>
              <a:t> </a:t>
            </a:r>
            <a:r>
              <a:rPr sz="2400" dirty="0" err="1"/>
              <a:t>lors</a:t>
            </a:r>
            <a:r>
              <a:rPr sz="2400" dirty="0"/>
              <a:t> du premier </a:t>
            </a:r>
            <a:r>
              <a:rPr sz="2400" dirty="0" err="1"/>
              <a:t>mouvement</a:t>
            </a:r>
            <a:r>
              <a:rPr sz="2400" dirty="0"/>
              <a:t> </a:t>
            </a:r>
            <a:r>
              <a:rPr sz="2400" dirty="0" err="1"/>
              <a:t>ou</a:t>
            </a:r>
            <a:r>
              <a:rPr sz="2400" dirty="0"/>
              <a:t> qui se </a:t>
            </a:r>
            <a:r>
              <a:rPr sz="2400" dirty="0" err="1"/>
              <a:t>sont</a:t>
            </a:r>
            <a:r>
              <a:rPr sz="2400" dirty="0"/>
              <a:t> </a:t>
            </a:r>
            <a:r>
              <a:rPr sz="2400" dirty="0" err="1"/>
              <a:t>libérés</a:t>
            </a:r>
            <a:r>
              <a:rPr sz="2400" dirty="0"/>
              <a:t> après le premier </a:t>
            </a:r>
            <a:r>
              <a:rPr sz="2400" dirty="0" err="1"/>
              <a:t>mouvement</a:t>
            </a:r>
            <a:endParaRPr sz="2400" dirty="0"/>
          </a:p>
          <a:p>
            <a:pPr>
              <a:defRPr sz="1700"/>
            </a:pPr>
            <a:endParaRPr sz="800" dirty="0"/>
          </a:p>
          <a:p>
            <a:pPr>
              <a:defRPr sz="1700"/>
            </a:pPr>
            <a:r>
              <a:rPr sz="2400" dirty="0"/>
              <a:t>Les </a:t>
            </a:r>
            <a:r>
              <a:rPr sz="2400" dirty="0" err="1"/>
              <a:t>postes</a:t>
            </a:r>
            <a:r>
              <a:rPr sz="2400" dirty="0"/>
              <a:t> de direction</a:t>
            </a:r>
          </a:p>
          <a:p>
            <a:pPr>
              <a:defRPr sz="1700"/>
            </a:pPr>
            <a:endParaRPr sz="800" dirty="0"/>
          </a:p>
          <a:p>
            <a:pPr>
              <a:defRPr sz="1700"/>
            </a:pPr>
            <a:r>
              <a:rPr sz="2400" dirty="0"/>
              <a:t>Les </a:t>
            </a:r>
            <a:r>
              <a:rPr sz="2400" dirty="0" err="1"/>
              <a:t>postes</a:t>
            </a:r>
            <a:r>
              <a:rPr sz="2400" dirty="0"/>
              <a:t> </a:t>
            </a:r>
            <a:r>
              <a:rPr sz="2400" dirty="0" err="1"/>
              <a:t>en</a:t>
            </a:r>
            <a:r>
              <a:rPr sz="2400" dirty="0"/>
              <a:t> ASH (</a:t>
            </a:r>
            <a:r>
              <a:rPr sz="2400" dirty="0" err="1"/>
              <a:t>sauf</a:t>
            </a:r>
            <a:r>
              <a:rPr sz="2400" dirty="0"/>
              <a:t> RASED)</a:t>
            </a:r>
          </a:p>
          <a:p>
            <a:pPr>
              <a:defRPr sz="1700"/>
            </a:pPr>
            <a:endParaRPr sz="800" dirty="0"/>
          </a:p>
          <a:p>
            <a:pPr>
              <a:defRPr sz="1700"/>
            </a:pPr>
            <a:r>
              <a:rPr sz="2400" dirty="0"/>
              <a:t>Les </a:t>
            </a:r>
            <a:r>
              <a:rPr sz="2400" dirty="0" err="1"/>
              <a:t>postes</a:t>
            </a:r>
            <a:r>
              <a:rPr sz="2400" dirty="0"/>
              <a:t> de TR ZIL et TR ZR</a:t>
            </a:r>
          </a:p>
        </p:txBody>
      </p:sp>
      <p:sp>
        <p:nvSpPr>
          <p:cNvPr id="194" name="2. Des postes de…"/>
          <p:cNvSpPr/>
          <p:nvPr/>
        </p:nvSpPr>
        <p:spPr>
          <a:xfrm>
            <a:off x="583477" y="4556622"/>
            <a:ext cx="3809469" cy="1976306"/>
          </a:xfrm>
          <a:prstGeom prst="rect">
            <a:avLst/>
          </a:prstGeom>
          <a:solidFill>
            <a:schemeClr val="accent6">
              <a:lumOff val="-956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r>
              <a:t>2. Des postes de</a:t>
            </a:r>
          </a:p>
          <a:p>
            <a:pPr algn="ctr">
              <a:defRPr sz="2800">
                <a:solidFill>
                  <a:srgbClr val="FFFFFF"/>
                </a:solidFill>
              </a:defRPr>
            </a:pPr>
            <a:r>
              <a:t>TRZDA</a:t>
            </a:r>
          </a:p>
        </p:txBody>
      </p:sp>
      <p:sp>
        <p:nvSpPr>
          <p:cNvPr id="195" name="3. Des postes…"/>
          <p:cNvSpPr/>
          <p:nvPr/>
        </p:nvSpPr>
        <p:spPr>
          <a:xfrm>
            <a:off x="4741567" y="4556622"/>
            <a:ext cx="3809469" cy="1976306"/>
          </a:xfrm>
          <a:prstGeom prst="rect">
            <a:avLst/>
          </a:prstGeom>
          <a:solidFill>
            <a:schemeClr val="accent2">
              <a:satOff val="-18194"/>
              <a:lumOff val="-1121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r>
              <a:t>3. Des postes </a:t>
            </a:r>
          </a:p>
          <a:p>
            <a:pPr algn="ctr">
              <a:defRPr sz="2800">
                <a:solidFill>
                  <a:srgbClr val="FFFFFF"/>
                </a:solidFill>
              </a:defRPr>
            </a:pPr>
            <a:r>
              <a:t>fractionnés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La fiche de voeux permet 2 entrées :…"/>
          <p:cNvSpPr/>
          <p:nvPr/>
        </p:nvSpPr>
        <p:spPr>
          <a:xfrm>
            <a:off x="5784729" y="3537420"/>
            <a:ext cx="2943754" cy="1878619"/>
          </a:xfrm>
          <a:prstGeom prst="rect">
            <a:avLst/>
          </a:prstGeom>
          <a:solidFill>
            <a:schemeClr val="accent4">
              <a:lumOff val="2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ctr">
              <a:defRPr sz="2000" b="1"/>
            </a:pPr>
            <a:r>
              <a:t>La fiche de voeux permet 2 entrées :</a:t>
            </a:r>
          </a:p>
          <a:p>
            <a:pPr>
              <a:defRPr sz="1700"/>
            </a:pPr>
            <a:endParaRPr/>
          </a:p>
          <a:p>
            <a:pPr marL="170447" indent="-170447">
              <a:buSzPct val="100000"/>
              <a:buChar char="-"/>
              <a:defRPr sz="1700"/>
            </a:pPr>
            <a:r>
              <a:t>pédagogique (maternelle, élémentaire, ASH, TR…)</a:t>
            </a:r>
          </a:p>
          <a:p>
            <a:pPr marL="170447" indent="-170447">
              <a:buSzPct val="100000"/>
              <a:buChar char="-"/>
              <a:defRPr sz="1700"/>
            </a:pPr>
            <a:r>
              <a:t>géographique (secteurs)</a:t>
            </a:r>
          </a:p>
        </p:txBody>
      </p:sp>
      <p:sp>
        <p:nvSpPr>
          <p:cNvPr id="205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TRZDA, c’est quoi ?</a:t>
            </a:r>
          </a:p>
        </p:txBody>
      </p:sp>
      <p:sp>
        <p:nvSpPr>
          <p:cNvPr id="206" name="ZoneTexte 1"/>
          <p:cNvSpPr txBox="1"/>
          <p:nvPr/>
        </p:nvSpPr>
        <p:spPr>
          <a:xfrm>
            <a:off x="726240" y="1720317"/>
            <a:ext cx="7989746" cy="418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Titulaire Remplaçant Zone Départementale d’Ajustement</a:t>
            </a:r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On est affecté sur une zone… en attente d’une affectation !</a:t>
            </a:r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On obtient une école de rattachement dans la zone d’affectation</a:t>
            </a:r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Ça se passe après le second mouvement,</a:t>
            </a:r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on doit remplir une fiche de voeux,</a:t>
            </a:r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et la renvoyer !</a:t>
            </a:r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L’affectation se fait entre</a:t>
            </a:r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début juillet et fin août.</a:t>
            </a:r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Si on n’obtient rien début septembre, on devient remplaçant !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 txBox="1"/>
          <p:nvPr/>
        </p:nvSpPr>
        <p:spPr>
          <a:xfrm>
            <a:off x="577127" y="1878360"/>
            <a:ext cx="7989746" cy="3101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/>
          <a:p>
            <a:pPr algn="ctr" defTabSz="438911">
              <a:lnSpc>
                <a:spcPct val="90000"/>
              </a:lnSpc>
              <a:defRPr sz="7232" cap="all">
                <a:solidFill>
                  <a:srgbClr val="1E2631"/>
                </a:solidFill>
              </a:defRPr>
            </a:pPr>
            <a:r>
              <a:t>Statistiques</a:t>
            </a:r>
          </a:p>
          <a:p>
            <a:pPr algn="ctr" defTabSz="438911">
              <a:lnSpc>
                <a:spcPct val="90000"/>
              </a:lnSpc>
              <a:defRPr sz="7232" cap="all">
                <a:solidFill>
                  <a:srgbClr val="1E2631"/>
                </a:solidFill>
              </a:defRPr>
            </a:pPr>
            <a:r>
              <a:t>et</a:t>
            </a:r>
          </a:p>
          <a:p>
            <a:pPr algn="ctr" defTabSz="438911">
              <a:lnSpc>
                <a:spcPct val="90000"/>
              </a:lnSpc>
              <a:defRPr sz="7232" cap="all">
                <a:solidFill>
                  <a:srgbClr val="1E2631"/>
                </a:solidFill>
              </a:defRPr>
            </a:pPr>
            <a:r>
              <a:t>stratégies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Image 1" descr="Imag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4902" y="826741"/>
            <a:ext cx="8674196" cy="52045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le 1"/>
          <p:cNvSpPr txBox="1"/>
          <p:nvPr/>
        </p:nvSpPr>
        <p:spPr>
          <a:xfrm>
            <a:off x="577127" y="144164"/>
            <a:ext cx="7989746" cy="749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685800">
              <a:lnSpc>
                <a:spcPct val="90000"/>
              </a:lnSpc>
              <a:defRPr sz="4500" b="1" cap="all">
                <a:solidFill>
                  <a:srgbClr val="1E2631"/>
                </a:solidFill>
              </a:defRPr>
            </a:lvl1pPr>
          </a:lstStyle>
          <a:p>
            <a:r>
              <a:t>Avec 0,333 point</a:t>
            </a:r>
          </a:p>
        </p:txBody>
      </p:sp>
      <p:sp>
        <p:nvSpPr>
          <p:cNvPr id="219" name="ZoneTexte 1"/>
          <p:cNvSpPr txBox="1"/>
          <p:nvPr/>
        </p:nvSpPr>
        <p:spPr>
          <a:xfrm>
            <a:off x="726240" y="1359275"/>
            <a:ext cx="7691520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30 collègues ont obtenu un poste au premier mouvement en 2018, soit 28% des collègues à 0,333 points</a:t>
            </a:r>
          </a:p>
        </p:txBody>
      </p:sp>
      <p:graphicFrame>
        <p:nvGraphicFramePr>
          <p:cNvPr id="220" name="Diagramme 2D circulaire"/>
          <p:cNvGraphicFramePr/>
          <p:nvPr/>
        </p:nvGraphicFramePr>
        <p:xfrm>
          <a:off x="-263447" y="1465781"/>
          <a:ext cx="5798808" cy="5798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1" name="Image 2" descr="Imag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69131" y="2225235"/>
            <a:ext cx="3400614" cy="427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itle 1"/>
          <p:cNvSpPr txBox="1"/>
          <p:nvPr/>
        </p:nvSpPr>
        <p:spPr>
          <a:xfrm>
            <a:off x="577127" y="144164"/>
            <a:ext cx="7989746" cy="749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685800">
              <a:lnSpc>
                <a:spcPct val="90000"/>
              </a:lnSpc>
              <a:defRPr sz="4500" b="1" cap="all">
                <a:solidFill>
                  <a:srgbClr val="1E2631"/>
                </a:solidFill>
              </a:defRPr>
            </a:lvl1pPr>
          </a:lstStyle>
          <a:p>
            <a:r>
              <a:t>Avec 1,833 points</a:t>
            </a:r>
          </a:p>
        </p:txBody>
      </p:sp>
      <p:sp>
        <p:nvSpPr>
          <p:cNvPr id="226" name="ZoneTexte 1"/>
          <p:cNvSpPr txBox="1"/>
          <p:nvPr/>
        </p:nvSpPr>
        <p:spPr>
          <a:xfrm>
            <a:off x="726240" y="1359275"/>
            <a:ext cx="7691520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68 collègues ont obtenu un poste au premier mouvement en 2018 avec 1,833 points</a:t>
            </a:r>
          </a:p>
        </p:txBody>
      </p:sp>
      <p:graphicFrame>
        <p:nvGraphicFramePr>
          <p:cNvPr id="227" name="Diagramme 2D circulaire"/>
          <p:cNvGraphicFramePr/>
          <p:nvPr/>
        </p:nvGraphicFramePr>
        <p:xfrm>
          <a:off x="-609985" y="1395278"/>
          <a:ext cx="5939814" cy="5939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8" name="Diagramme 2D circulaire"/>
          <p:cNvGraphicFramePr/>
          <p:nvPr/>
        </p:nvGraphicFramePr>
        <p:xfrm>
          <a:off x="4462941" y="2000044"/>
          <a:ext cx="4730281" cy="4730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" name="Graphique 2"/>
          <p:cNvGraphicFramePr/>
          <p:nvPr/>
        </p:nvGraphicFramePr>
        <p:xfrm>
          <a:off x="-39391" y="1653754"/>
          <a:ext cx="9256988" cy="3698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749798"/>
          </a:xfrm>
          <a:prstGeom prst="rect">
            <a:avLst/>
          </a:prstGeom>
        </p:spPr>
        <p:txBody>
          <a:bodyPr/>
          <a:lstStyle>
            <a:lvl1pPr>
              <a:defRPr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Le barème</a:t>
            </a:r>
          </a:p>
        </p:txBody>
      </p:sp>
      <p:sp>
        <p:nvSpPr>
          <p:cNvPr id="98" name="L’AGS, c’est l’ancienneté au 31 décembre 2018…"/>
          <p:cNvSpPr txBox="1"/>
          <p:nvPr/>
        </p:nvSpPr>
        <p:spPr>
          <a:xfrm>
            <a:off x="577127" y="2278379"/>
            <a:ext cx="7989746" cy="230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60421" indent="-160421">
              <a:buSzPct val="100000"/>
              <a:buChar char="•"/>
              <a:defRPr sz="2500"/>
            </a:pPr>
            <a:r>
              <a:t>L’AGS, c’est l’ancienneté au 31 décembre 2018</a:t>
            </a:r>
          </a:p>
          <a:p>
            <a:pPr marL="160421" indent="-160421">
              <a:buSzPct val="100000"/>
              <a:buChar char="•"/>
              <a:defRPr sz="2500"/>
            </a:pPr>
            <a:endParaRPr/>
          </a:p>
          <a:p>
            <a:pPr marL="160421" indent="-160421">
              <a:buSzPct val="100000"/>
              <a:buChar char="•"/>
              <a:defRPr sz="2500"/>
            </a:pPr>
            <a:r>
              <a:t>L’AGS passe de 1 point par an à </a:t>
            </a:r>
            <a:r>
              <a:rPr b="1"/>
              <a:t>2 points par an</a:t>
            </a:r>
          </a:p>
          <a:p>
            <a:pPr>
              <a:defRPr sz="2500"/>
            </a:pPr>
            <a:endParaRPr b="1"/>
          </a:p>
          <a:p>
            <a:pPr marL="160421" indent="-160421">
              <a:buSzPct val="100000"/>
              <a:buChar char="•"/>
              <a:defRPr sz="2500"/>
            </a:pPr>
            <a:r>
              <a:t>Quand on est </a:t>
            </a:r>
            <a:r>
              <a:rPr b="1"/>
              <a:t>PES</a:t>
            </a:r>
            <a:r>
              <a:t>, on a donc 0,666 points (sans compter les éventuelles bonifications)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itle 1"/>
          <p:cNvSpPr txBox="1"/>
          <p:nvPr/>
        </p:nvSpPr>
        <p:spPr>
          <a:xfrm>
            <a:off x="577127" y="144164"/>
            <a:ext cx="7989746" cy="845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411480">
              <a:lnSpc>
                <a:spcPct val="90000"/>
              </a:lnSpc>
              <a:defRPr sz="2700" b="1" cap="all">
                <a:solidFill>
                  <a:srgbClr val="1E2631"/>
                </a:solidFill>
              </a:defRPr>
            </a:lvl1pPr>
          </a:lstStyle>
          <a:p>
            <a:r>
              <a:t>Répartition des postes obtenus au premier mouvement par circonscription en 2016</a:t>
            </a:r>
          </a:p>
        </p:txBody>
      </p:sp>
      <p:graphicFrame>
        <p:nvGraphicFramePr>
          <p:cNvPr id="237" name="Graphique 2"/>
          <p:cNvGraphicFramePr/>
          <p:nvPr/>
        </p:nvGraphicFramePr>
        <p:xfrm>
          <a:off x="699352" y="102929"/>
          <a:ext cx="7745296" cy="7745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itle 1"/>
          <p:cNvSpPr txBox="1"/>
          <p:nvPr/>
        </p:nvSpPr>
        <p:spPr>
          <a:xfrm>
            <a:off x="577127" y="144164"/>
            <a:ext cx="7989746" cy="749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685800">
              <a:lnSpc>
                <a:spcPct val="90000"/>
              </a:lnSpc>
              <a:defRPr sz="4500" b="1" cap="all">
                <a:solidFill>
                  <a:srgbClr val="1E2631"/>
                </a:solidFill>
              </a:defRPr>
            </a:lvl1pPr>
          </a:lstStyle>
          <a:p>
            <a:r>
              <a:t>Au premier mouvement</a:t>
            </a:r>
          </a:p>
        </p:txBody>
      </p:sp>
      <p:sp>
        <p:nvSpPr>
          <p:cNvPr id="242" name="ZoneTexte 1"/>
          <p:cNvSpPr txBox="1"/>
          <p:nvPr/>
        </p:nvSpPr>
        <p:spPr>
          <a:xfrm>
            <a:off x="726240" y="1359275"/>
            <a:ext cx="7691520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Barème pour obtenir un poste en 2018 (à titre indicatif)…</a:t>
            </a:r>
          </a:p>
        </p:txBody>
      </p:sp>
      <p:graphicFrame>
        <p:nvGraphicFramePr>
          <p:cNvPr id="243" name="Tableau"/>
          <p:cNvGraphicFramePr/>
          <p:nvPr/>
        </p:nvGraphicFramePr>
        <p:xfrm>
          <a:off x="160101" y="2050174"/>
          <a:ext cx="8722514" cy="4483321"/>
        </p:xfrm>
        <a:graphic>
          <a:graphicData uri="http://schemas.openxmlformats.org/drawingml/2006/table">
            <a:tbl>
              <a:tblPr firstRow="1" firstCol="1" bandRow="1">
                <a:tableStyleId>{EEE7283C-3CF3-47DC-8721-378D4A62B228}</a:tableStyleId>
              </a:tblPr>
              <a:tblGrid>
                <a:gridCol w="45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1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1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91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91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91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91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91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91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64583">
                <a:tc>
                  <a:txBody>
                    <a:bodyPr/>
                    <a:lstStyle/>
                    <a:p>
                      <a:pPr algn="ctr" defTabSz="685800"/>
                      <a:endParaRPr/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Ambérieu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Bellegarde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Belley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Bourg II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Bourg III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Bresse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Cotière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Dombes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Jassans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Oyonnax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Pays de Gex Nord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Pays de Gex Sud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123">
                <a:tc rowSpan="2"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 b="1">
                          <a:solidFill>
                            <a:srgbClr val="FFFFFF"/>
                          </a:solidFill>
                        </a:rPr>
                        <a:t>à TP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300"/>
                      </a:pPr>
                      <a:endParaRPr/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rgbClr val="53535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0,833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300" b="1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rgbClr val="53535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1,719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0,286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3,333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3,333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30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rgbClr val="53535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30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rgbClr val="5353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1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685800">
                        <a:defRPr sz="1000"/>
                      </a:pPr>
                      <a:endParaRPr/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53535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IME Hauteville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directeur elem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IME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00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53535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directeur elem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directeur mater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directeur elem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UPI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poste PEMF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00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53535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00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5353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123">
                <a:tc rowSpan="2"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300" b="1">
                          <a:solidFill>
                            <a:srgbClr val="FFFFFF"/>
                          </a:solidFill>
                        </a:rPr>
                        <a:t>à TD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2,336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3,333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3,333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3,333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11,328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8,333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8,333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3,333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1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directeur elem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TR BM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directeur mater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adjoint elem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adjoint elem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adjoint elem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TR BM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TR BM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adjoint mater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00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TR BM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adjoint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123"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300" b="1">
                          <a:solidFill>
                            <a:srgbClr val="FFFFFF"/>
                          </a:solidFill>
                        </a:rPr>
                        <a:t>de TR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12,903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12,333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300" b="1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12,333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20,833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8,333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8,333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8,333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0,833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123"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300" b="1">
                          <a:solidFill>
                            <a:srgbClr val="FFFFFF"/>
                          </a:solidFill>
                        </a:rPr>
                        <a:t>d’adjoint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12,333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6">
                        <a:satOff val="-3457"/>
                        <a:lumOff val="2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2,167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6">
                        <a:satOff val="-3457"/>
                        <a:lumOff val="2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14,833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6">
                        <a:satOff val="-3457"/>
                        <a:lumOff val="2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3,333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6">
                        <a:satOff val="-3457"/>
                        <a:lumOff val="2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11,333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6">
                        <a:satOff val="-3457"/>
                        <a:lumOff val="2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11,328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6">
                        <a:satOff val="-3457"/>
                        <a:lumOff val="2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9,333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6">
                        <a:satOff val="-3457"/>
                        <a:lumOff val="2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11,833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6">
                        <a:satOff val="-3457"/>
                        <a:lumOff val="2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9,833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6">
                        <a:satOff val="-3457"/>
                        <a:lumOff val="2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6">
                        <a:satOff val="-3457"/>
                        <a:lumOff val="2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6">
                        <a:satOff val="-3457"/>
                        <a:lumOff val="2607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6">
                        <a:satOff val="-3457"/>
                        <a:lumOff val="2607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itle 1"/>
          <p:cNvSpPr txBox="1"/>
          <p:nvPr/>
        </p:nvSpPr>
        <p:spPr>
          <a:xfrm>
            <a:off x="577127" y="144164"/>
            <a:ext cx="7989746" cy="749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685800">
              <a:lnSpc>
                <a:spcPct val="90000"/>
              </a:lnSpc>
              <a:defRPr sz="4500" b="1" cap="all">
                <a:solidFill>
                  <a:srgbClr val="1E2631"/>
                </a:solidFill>
              </a:defRPr>
            </a:lvl1pPr>
          </a:lstStyle>
          <a:p>
            <a:r>
              <a:t>Au premier mouvement</a:t>
            </a:r>
          </a:p>
        </p:txBody>
      </p:sp>
      <p:sp>
        <p:nvSpPr>
          <p:cNvPr id="248" name="ZoneTexte 1"/>
          <p:cNvSpPr txBox="1"/>
          <p:nvPr/>
        </p:nvSpPr>
        <p:spPr>
          <a:xfrm>
            <a:off x="713540" y="1359275"/>
            <a:ext cx="7691520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Barème pour obtenir un poste en 2018 (à titre indicatif)…</a:t>
            </a:r>
          </a:p>
        </p:txBody>
      </p:sp>
      <p:sp>
        <p:nvSpPr>
          <p:cNvPr id="249" name="ZoneTexte 14"/>
          <p:cNvSpPr txBox="1"/>
          <p:nvPr/>
        </p:nvSpPr>
        <p:spPr>
          <a:xfrm>
            <a:off x="5607179" y="2284037"/>
            <a:ext cx="2105088" cy="1958341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Oyonnax </a:t>
            </a:r>
          </a:p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</a:t>
            </a:r>
            <a:r>
              <a:rPr b="0"/>
              <a:t>0,833 points </a:t>
            </a:r>
            <a:br>
              <a:rPr b="0"/>
            </a:br>
            <a:r>
              <a:rPr b="0"/>
              <a:t>(TR)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1,333 point (adjoint)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250" name="ZoneTexte 15"/>
          <p:cNvSpPr txBox="1"/>
          <p:nvPr/>
        </p:nvSpPr>
        <p:spPr>
          <a:xfrm>
            <a:off x="7653787" y="1262995"/>
            <a:ext cx="1427226" cy="2491741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P.D.G </a:t>
            </a:r>
          </a:p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0,333 points (adjoint et TR)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251" name="ZoneTexte 16"/>
          <p:cNvSpPr txBox="1"/>
          <p:nvPr/>
        </p:nvSpPr>
        <p:spPr>
          <a:xfrm>
            <a:off x="667932" y="1847625"/>
            <a:ext cx="2942358" cy="1958341"/>
          </a:xfrm>
          <a:prstGeom prst="rect">
            <a:avLst/>
          </a:prstGeom>
          <a:solidFill>
            <a:schemeClr val="accent1">
              <a:satOff val="-19091"/>
              <a:lumOff val="-1192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Bresse </a:t>
            </a:r>
          </a:p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20,833 (TR)</a:t>
            </a:r>
            <a:br/>
            <a:r>
              <a:t>11,328 points (adjoint)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252" name="ZoneTexte 11"/>
          <p:cNvSpPr txBox="1"/>
          <p:nvPr/>
        </p:nvSpPr>
        <p:spPr>
          <a:xfrm>
            <a:off x="1586725" y="5647694"/>
            <a:ext cx="2694202" cy="891541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Côtière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8,333 (TR)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9,333 points (adjoint)</a:t>
            </a:r>
          </a:p>
        </p:txBody>
      </p:sp>
      <p:sp>
        <p:nvSpPr>
          <p:cNvPr id="253" name="ZoneTexte 7"/>
          <p:cNvSpPr txBox="1"/>
          <p:nvPr/>
        </p:nvSpPr>
        <p:spPr>
          <a:xfrm>
            <a:off x="5641578" y="3724337"/>
            <a:ext cx="2837324" cy="1691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Bellegarde </a:t>
            </a:r>
          </a:p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0,333 points (TR)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2,167 points (adjoint)</a:t>
            </a:r>
          </a:p>
        </p:txBody>
      </p:sp>
      <p:sp>
        <p:nvSpPr>
          <p:cNvPr id="254" name="ZoneTexte 9"/>
          <p:cNvSpPr txBox="1"/>
          <p:nvPr/>
        </p:nvSpPr>
        <p:spPr>
          <a:xfrm>
            <a:off x="3607683" y="2449830"/>
            <a:ext cx="2105088" cy="1958341"/>
          </a:xfrm>
          <a:prstGeom prst="rect">
            <a:avLst/>
          </a:prstGeom>
          <a:solidFill>
            <a:srgbClr val="FF99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Bourg 2  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3,333 points (adjoint)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255" name="ZoneTexte 3"/>
          <p:cNvSpPr txBox="1"/>
          <p:nvPr/>
        </p:nvSpPr>
        <p:spPr>
          <a:xfrm>
            <a:off x="4282344" y="4051063"/>
            <a:ext cx="1427226" cy="2491741"/>
          </a:xfrm>
          <a:prstGeom prst="rect">
            <a:avLst/>
          </a:prstGeom>
          <a:solidFill>
            <a:srgbClr val="5FCBE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Ambérieu  </a:t>
            </a:r>
          </a:p>
          <a:p>
            <a:pPr algn="ctr" defTabSz="457200">
              <a:defRPr b="1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12,903 points </a:t>
            </a:r>
            <a:br/>
            <a:r>
              <a:t>(TR)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12,333 points (adjoint)</a:t>
            </a:r>
          </a:p>
        </p:txBody>
      </p:sp>
      <p:sp>
        <p:nvSpPr>
          <p:cNvPr id="256" name="ZoneTexte 8"/>
          <p:cNvSpPr txBox="1"/>
          <p:nvPr/>
        </p:nvSpPr>
        <p:spPr>
          <a:xfrm>
            <a:off x="5642733" y="5331024"/>
            <a:ext cx="2642039" cy="1424941"/>
          </a:xfrm>
          <a:prstGeom prst="rect">
            <a:avLst/>
          </a:prstGeom>
          <a:solidFill>
            <a:srgbClr val="FF00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Belley </a:t>
            </a:r>
          </a:p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12,333 points (ULIS)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14,833 points (adjoint)</a:t>
            </a:r>
          </a:p>
        </p:txBody>
      </p:sp>
      <p:sp>
        <p:nvSpPr>
          <p:cNvPr id="257" name="ZoneTexte 12"/>
          <p:cNvSpPr txBox="1"/>
          <p:nvPr/>
        </p:nvSpPr>
        <p:spPr>
          <a:xfrm>
            <a:off x="1296089" y="4246893"/>
            <a:ext cx="3013425" cy="1424941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Dombes  </a:t>
            </a:r>
          </a:p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8,333 points (TR)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9,333 points (adjoint)</a:t>
            </a:r>
          </a:p>
        </p:txBody>
      </p:sp>
      <p:sp>
        <p:nvSpPr>
          <p:cNvPr id="258" name="ZoneTexte 10"/>
          <p:cNvSpPr txBox="1"/>
          <p:nvPr/>
        </p:nvSpPr>
        <p:spPr>
          <a:xfrm>
            <a:off x="431456" y="3164508"/>
            <a:ext cx="3176409" cy="1158241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Bourg 3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12,333 (TR)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11,333 points (adjoint)</a:t>
            </a:r>
          </a:p>
        </p:txBody>
      </p:sp>
      <p:sp>
        <p:nvSpPr>
          <p:cNvPr id="259" name="ZoneTexte 13"/>
          <p:cNvSpPr txBox="1"/>
          <p:nvPr/>
        </p:nvSpPr>
        <p:spPr>
          <a:xfrm>
            <a:off x="427443" y="4315900"/>
            <a:ext cx="1169682" cy="222504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Jassans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8,333 (TR)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9,833 points (adjoint)</a:t>
            </a:r>
          </a:p>
          <a:p>
            <a:pPr algn="ctr" defTabSz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8" animBg="1" advAuto="0"/>
      <p:bldP spid="250" grpId="11" animBg="1" advAuto="0"/>
      <p:bldP spid="251" grpId="1" animBg="1" advAuto="0"/>
      <p:bldP spid="252" grpId="6" animBg="1" advAuto="0"/>
      <p:bldP spid="253" grpId="9" animBg="1" advAuto="0"/>
      <p:bldP spid="254" grpId="3" animBg="1" advAuto="0"/>
      <p:bldP spid="255" grpId="7" animBg="1" advAuto="0"/>
      <p:bldP spid="256" grpId="10" animBg="1" advAuto="0"/>
      <p:bldP spid="257" grpId="5" animBg="1" advAuto="0"/>
      <p:bldP spid="258" grpId="2" animBg="1" advAuto="0"/>
      <p:bldP spid="259" grpId="4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itle 1"/>
          <p:cNvSpPr txBox="1"/>
          <p:nvPr/>
        </p:nvSpPr>
        <p:spPr>
          <a:xfrm>
            <a:off x="577127" y="144164"/>
            <a:ext cx="7989746" cy="749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685800">
              <a:lnSpc>
                <a:spcPct val="90000"/>
              </a:lnSpc>
              <a:defRPr sz="4500" b="1" cap="all">
                <a:solidFill>
                  <a:srgbClr val="1E2631"/>
                </a:solidFill>
              </a:defRPr>
            </a:lvl1pPr>
          </a:lstStyle>
          <a:p>
            <a:r>
              <a:t>Au SECOND mouvement</a:t>
            </a:r>
          </a:p>
        </p:txBody>
      </p:sp>
      <p:sp>
        <p:nvSpPr>
          <p:cNvPr id="264" name="ZoneTexte 1"/>
          <p:cNvSpPr txBox="1"/>
          <p:nvPr/>
        </p:nvSpPr>
        <p:spPr>
          <a:xfrm>
            <a:off x="726240" y="1359275"/>
            <a:ext cx="7691520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Toujours en 2018, toujours à titre indicatif…</a:t>
            </a:r>
          </a:p>
        </p:txBody>
      </p:sp>
      <p:graphicFrame>
        <p:nvGraphicFramePr>
          <p:cNvPr id="265" name="Tableau"/>
          <p:cNvGraphicFramePr/>
          <p:nvPr/>
        </p:nvGraphicFramePr>
        <p:xfrm>
          <a:off x="210740" y="2580454"/>
          <a:ext cx="8722516" cy="2673952"/>
        </p:xfrm>
        <a:graphic>
          <a:graphicData uri="http://schemas.openxmlformats.org/drawingml/2006/table">
            <a:tbl>
              <a:tblPr firstRow="1" firstCol="1" bandRow="1">
                <a:tableStyleId>{EEE7283C-3CF3-47DC-8721-378D4A62B228}</a:tableStyleId>
              </a:tblPr>
              <a:tblGrid>
                <a:gridCol w="653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64583">
                <a:tc>
                  <a:txBody>
                    <a:bodyPr/>
                    <a:lstStyle/>
                    <a:p>
                      <a:pPr algn="ctr" defTabSz="685800">
                        <a:defRPr sz="1100"/>
                      </a:pPr>
                      <a:endParaRPr/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Ambérieu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Bellegarde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Belley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Bourg II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Bourg III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Bresse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Cotière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Dombes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Jassans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Oyonnax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Pays de Gex Nord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Pays de Gex Sud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123">
                <a:tc rowSpan="2"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</a:rPr>
                        <a:t>barème le + bas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1,333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3,333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3,333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2,333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0,267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0,333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1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TR ZR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adjoint spé/adjoint fractionné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TR ZIL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TR ZR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adjoint fractionné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adjoint fractionné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mi-temps annualisé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adjoint fractionné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adjoint fractionné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00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000"/>
                        <a:t>adjoint fractionné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00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1">
                        <a:lumOff val="2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123"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</a:rPr>
                        <a:t>nombre de postes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26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21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24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23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16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26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24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19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19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31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50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29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itle 1"/>
          <p:cNvSpPr txBox="1"/>
          <p:nvPr/>
        </p:nvSpPr>
        <p:spPr>
          <a:xfrm>
            <a:off x="577127" y="144164"/>
            <a:ext cx="7989746" cy="749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685800">
              <a:lnSpc>
                <a:spcPct val="90000"/>
              </a:lnSpc>
              <a:defRPr sz="4500" b="1" cap="all">
                <a:solidFill>
                  <a:srgbClr val="1E2631"/>
                </a:solidFill>
              </a:defRPr>
            </a:lvl1pPr>
          </a:lstStyle>
          <a:p>
            <a:r>
              <a:t>Au SECOND mouvement</a:t>
            </a:r>
          </a:p>
        </p:txBody>
      </p:sp>
      <p:sp>
        <p:nvSpPr>
          <p:cNvPr id="270" name="ZoneTexte 1"/>
          <p:cNvSpPr txBox="1"/>
          <p:nvPr/>
        </p:nvSpPr>
        <p:spPr>
          <a:xfrm>
            <a:off x="726240" y="1359275"/>
            <a:ext cx="7691520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20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Postes de TRZDA, toujours en 2018, toujours à titre indicatif…</a:t>
            </a:r>
          </a:p>
        </p:txBody>
      </p:sp>
      <p:graphicFrame>
        <p:nvGraphicFramePr>
          <p:cNvPr id="271" name="Tableau"/>
          <p:cNvGraphicFramePr/>
          <p:nvPr/>
        </p:nvGraphicFramePr>
        <p:xfrm>
          <a:off x="210740" y="2411216"/>
          <a:ext cx="8722516" cy="1467706"/>
        </p:xfrm>
        <a:graphic>
          <a:graphicData uri="http://schemas.openxmlformats.org/drawingml/2006/table">
            <a:tbl>
              <a:tblPr firstRow="1" firstCol="1" bandRow="1">
                <a:tableStyleId>{EEE7283C-3CF3-47DC-8721-378D4A62B228}</a:tableStyleId>
              </a:tblPr>
              <a:tblGrid>
                <a:gridCol w="653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24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64583">
                <a:tc>
                  <a:txBody>
                    <a:bodyPr/>
                    <a:lstStyle/>
                    <a:p>
                      <a:pPr algn="ctr" defTabSz="685800">
                        <a:defRPr sz="1100"/>
                      </a:pPr>
                      <a:endParaRPr/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Ambérieu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Bellegarde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Belley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Bourg II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Bourg III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Bresse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Cotière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Dombes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Jassans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Oyonnax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Pays de Gex Nord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Pays de Gex Sud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123"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</a:rPr>
                        <a:t>nombre de postes de TRZDA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3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5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6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4"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2" name="Tableau"/>
          <p:cNvGraphicFramePr/>
          <p:nvPr/>
        </p:nvGraphicFramePr>
        <p:xfrm>
          <a:off x="210740" y="4512660"/>
          <a:ext cx="8714866" cy="1467706"/>
        </p:xfrm>
        <a:graphic>
          <a:graphicData uri="http://schemas.openxmlformats.org/drawingml/2006/table">
            <a:tbl>
              <a:tblPr firstRow="1" firstCol="1" bandRow="1">
                <a:tableStyleId>{EEE7283C-3CF3-47DC-8721-378D4A62B228}</a:tableStyleId>
              </a:tblPr>
              <a:tblGrid>
                <a:gridCol w="653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36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36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36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64583">
                <a:tc>
                  <a:txBody>
                    <a:bodyPr/>
                    <a:lstStyle/>
                    <a:p>
                      <a:pPr algn="ctr" defTabSz="685800">
                        <a:defRPr sz="1100"/>
                      </a:pPr>
                      <a:endParaRPr/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Ambérieu/Belley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Bellegarde/Oyonax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Côtière/Jassans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Bourg III/Bresse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Bourg II/Dombes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Pays de Gex Nord et Sud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123">
                <a:tc>
                  <a:txBody>
                    <a:bodyPr/>
                    <a:lstStyle/>
                    <a:p>
                      <a:pPr algn="ctr" defTabSz="685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</a:rPr>
                        <a:t>nombre de postes de TRZDA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6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8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9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5800">
                        <a:defRPr sz="1800"/>
                      </a:pPr>
                      <a:r>
                        <a:rPr sz="1300" b="1"/>
                        <a:t>14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solidFill>
                      <a:schemeClr val="accent2">
                        <a:lumOff val="2196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itle 1"/>
          <p:cNvSpPr txBox="1"/>
          <p:nvPr/>
        </p:nvSpPr>
        <p:spPr>
          <a:xfrm>
            <a:off x="577127" y="2618379"/>
            <a:ext cx="7989746" cy="162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349757">
              <a:lnSpc>
                <a:spcPct val="90000"/>
              </a:lnSpc>
              <a:defRPr sz="5762" cap="all">
                <a:solidFill>
                  <a:srgbClr val="1E2631"/>
                </a:solidFill>
              </a:defRPr>
            </a:lvl1pPr>
          </a:lstStyle>
          <a:p>
            <a:r>
              <a:t>Le rôle du SNUipp-fsu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1"/>
          <p:cNvSpPr txBox="1"/>
          <p:nvPr/>
        </p:nvSpPr>
        <p:spPr>
          <a:xfrm>
            <a:off x="577127" y="144164"/>
            <a:ext cx="7989746" cy="749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486918">
              <a:lnSpc>
                <a:spcPct val="90000"/>
              </a:lnSpc>
              <a:defRPr sz="3195" b="1" cap="all">
                <a:solidFill>
                  <a:srgbClr val="1E2631"/>
                </a:solidFill>
              </a:defRPr>
            </a:lvl1pPr>
          </a:lstStyle>
          <a:p>
            <a:r>
              <a:t>Vous représenter dans les instances</a:t>
            </a:r>
          </a:p>
        </p:txBody>
      </p:sp>
      <p:pic>
        <p:nvPicPr>
          <p:cNvPr id="28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8002" y="2328862"/>
            <a:ext cx="2857501" cy="2200276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Groupes de travail (avant le mouvement)…"/>
          <p:cNvSpPr txBox="1"/>
          <p:nvPr/>
        </p:nvSpPr>
        <p:spPr>
          <a:xfrm>
            <a:off x="3911423" y="2278379"/>
            <a:ext cx="4894952" cy="2693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200526" indent="-200526" defTabSz="457200">
              <a:buSzPct val="100000"/>
              <a:buChar char="•"/>
              <a:defRPr sz="25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3600" dirty="0" err="1"/>
              <a:t>Groupes</a:t>
            </a:r>
            <a:r>
              <a:rPr sz="3600" dirty="0"/>
              <a:t> de travail (</a:t>
            </a:r>
            <a:r>
              <a:rPr sz="3600" dirty="0" err="1"/>
              <a:t>avant</a:t>
            </a:r>
            <a:r>
              <a:rPr sz="3600" dirty="0"/>
              <a:t> le </a:t>
            </a:r>
            <a:r>
              <a:rPr sz="3600" dirty="0" err="1"/>
              <a:t>mouvement</a:t>
            </a:r>
            <a:r>
              <a:rPr sz="3600" dirty="0"/>
              <a:t>)</a:t>
            </a:r>
          </a:p>
          <a:p>
            <a:pPr marL="200526" indent="-200526" defTabSz="457200">
              <a:buSzPct val="100000"/>
              <a:buChar char="•"/>
              <a:defRPr sz="2500">
                <a:latin typeface="Trebuchet MS"/>
                <a:ea typeface="Trebuchet MS"/>
                <a:cs typeface="Trebuchet MS"/>
                <a:sym typeface="Trebuchet MS"/>
              </a:defRPr>
            </a:pPr>
            <a:endParaRPr sz="3600" dirty="0"/>
          </a:p>
          <a:p>
            <a:pPr marL="200526" indent="-200526" defTabSz="457200">
              <a:buSzPct val="100000"/>
              <a:buChar char="•"/>
              <a:defRPr sz="25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3600" dirty="0"/>
              <a:t>CAPD</a:t>
            </a:r>
          </a:p>
          <a:p>
            <a:pPr defTabSz="457200">
              <a:buSzPct val="100000"/>
              <a:defRPr sz="2500">
                <a:latin typeface="Trebuchet MS"/>
                <a:ea typeface="Trebuchet MS"/>
                <a:cs typeface="Trebuchet MS"/>
                <a:sym typeface="Trebuchet MS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8002" y="2328862"/>
            <a:ext cx="2857501" cy="2200276"/>
          </a:xfrm>
          <a:prstGeom prst="rect">
            <a:avLst/>
          </a:prstGeom>
          <a:ln w="12700">
            <a:miter lim="400000"/>
          </a:ln>
        </p:spPr>
      </p:pic>
      <p:sp>
        <p:nvSpPr>
          <p:cNvPr id="287" name="Vous représenter"/>
          <p:cNvSpPr txBox="1"/>
          <p:nvPr/>
        </p:nvSpPr>
        <p:spPr>
          <a:xfrm>
            <a:off x="843187" y="648829"/>
            <a:ext cx="3946883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>
                <a:solidFill>
                  <a:schemeClr val="accent1">
                    <a:satOff val="-19091"/>
                    <a:lumOff val="-11921"/>
                  </a:schemeClr>
                </a:solidFill>
              </a:defRPr>
            </a:lvl1pPr>
          </a:lstStyle>
          <a:p>
            <a:r>
              <a:t>Vous représenter</a:t>
            </a:r>
          </a:p>
        </p:txBody>
      </p:sp>
      <p:sp>
        <p:nvSpPr>
          <p:cNvPr id="288" name="Vous défendre"/>
          <p:cNvSpPr txBox="1"/>
          <p:nvPr/>
        </p:nvSpPr>
        <p:spPr>
          <a:xfrm>
            <a:off x="598601" y="5256872"/>
            <a:ext cx="4000452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>
                <a:solidFill>
                  <a:schemeClr val="accent2">
                    <a:satOff val="-18194"/>
                    <a:lumOff val="-11215"/>
                  </a:schemeClr>
                </a:solidFill>
              </a:defRPr>
            </a:lvl1pPr>
          </a:lstStyle>
          <a:p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défendre</a:t>
            </a:r>
            <a:r>
              <a:rPr lang="fr-FR" dirty="0"/>
              <a:t>, </a:t>
            </a:r>
          </a:p>
          <a:p>
            <a:r>
              <a:rPr lang="fr-FR" dirty="0"/>
              <a:t>vous accompagner</a:t>
            </a:r>
            <a:endParaRPr dirty="0"/>
          </a:p>
        </p:txBody>
      </p:sp>
      <p:sp>
        <p:nvSpPr>
          <p:cNvPr id="289" name="Contrôler"/>
          <p:cNvSpPr txBox="1"/>
          <p:nvPr/>
        </p:nvSpPr>
        <p:spPr>
          <a:xfrm>
            <a:off x="4303441" y="3527526"/>
            <a:ext cx="2253963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>
                <a:solidFill>
                  <a:schemeClr val="accent6">
                    <a:lumOff val="-9568"/>
                  </a:schemeClr>
                </a:solidFill>
              </a:defRPr>
            </a:lvl1pPr>
          </a:lstStyle>
          <a:p>
            <a:r>
              <a:t>Contrôler</a:t>
            </a:r>
          </a:p>
        </p:txBody>
      </p:sp>
      <p:sp>
        <p:nvSpPr>
          <p:cNvPr id="290" name="Vous informer…"/>
          <p:cNvSpPr txBox="1"/>
          <p:nvPr/>
        </p:nvSpPr>
        <p:spPr>
          <a:xfrm>
            <a:off x="5078462" y="4958422"/>
            <a:ext cx="3408126" cy="128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4000">
                <a:solidFill>
                  <a:schemeClr val="accent5">
                    <a:satOff val="-3547"/>
                    <a:lumOff val="-10352"/>
                  </a:schemeClr>
                </a:solidFill>
              </a:defRPr>
            </a:pPr>
            <a:r>
              <a:t>Vous informer</a:t>
            </a:r>
          </a:p>
          <a:p>
            <a:pPr>
              <a:defRPr sz="4000">
                <a:solidFill>
                  <a:schemeClr val="accent5">
                    <a:satOff val="-3547"/>
                    <a:lumOff val="-10352"/>
                  </a:schemeClr>
                </a:solidFill>
              </a:defRPr>
            </a:pPr>
            <a:r>
              <a:t>e-mouvement</a:t>
            </a:r>
          </a:p>
        </p:txBody>
      </p:sp>
      <p:sp>
        <p:nvSpPr>
          <p:cNvPr id="291" name="Publication du…"/>
          <p:cNvSpPr txBox="1"/>
          <p:nvPr/>
        </p:nvSpPr>
        <p:spPr>
          <a:xfrm>
            <a:off x="5333264" y="902829"/>
            <a:ext cx="3524212" cy="1882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4000">
                <a:solidFill>
                  <a:schemeClr val="accent4">
                    <a:lumOff val="-9999"/>
                  </a:schemeClr>
                </a:solidFill>
              </a:defRPr>
            </a:pPr>
            <a:r>
              <a:t>Publication du</a:t>
            </a:r>
          </a:p>
          <a:p>
            <a:pPr>
              <a:defRPr sz="4000">
                <a:solidFill>
                  <a:schemeClr val="accent4">
                    <a:lumOff val="-9999"/>
                  </a:schemeClr>
                </a:solidFill>
              </a:defRPr>
            </a:pPr>
            <a:r>
              <a:t>projet de</a:t>
            </a:r>
          </a:p>
          <a:p>
            <a:pPr>
              <a:defRPr sz="4000">
                <a:solidFill>
                  <a:schemeClr val="accent4">
                    <a:lumOff val="-9999"/>
                  </a:schemeClr>
                </a:solidFill>
              </a:defRPr>
            </a:pPr>
            <a:r>
              <a:t>mouvement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749798"/>
          </a:xfrm>
          <a:prstGeom prst="rect">
            <a:avLst/>
          </a:prstGeom>
        </p:spPr>
        <p:txBody>
          <a:bodyPr/>
          <a:lstStyle>
            <a:lvl1pPr>
              <a:defRPr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Le barème</a:t>
            </a:r>
          </a:p>
        </p:txBody>
      </p:sp>
      <p:sp>
        <p:nvSpPr>
          <p:cNvPr id="103" name="On peut également prétendre à des bonifications :…"/>
          <p:cNvSpPr txBox="1"/>
          <p:nvPr/>
        </p:nvSpPr>
        <p:spPr>
          <a:xfrm>
            <a:off x="577127" y="2646679"/>
            <a:ext cx="7989746" cy="230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500"/>
            </a:pPr>
            <a:r>
              <a:t>On peut également prétendre à des bonifications :</a:t>
            </a:r>
          </a:p>
          <a:p>
            <a:pPr>
              <a:defRPr sz="2500"/>
            </a:pPr>
            <a:endParaRPr/>
          </a:p>
          <a:p>
            <a:pPr marL="160421" indent="-160421">
              <a:buSzPct val="100000"/>
              <a:buChar char="•"/>
              <a:defRPr sz="2500"/>
            </a:pPr>
            <a:r>
              <a:rPr b="1"/>
              <a:t>0,5 point</a:t>
            </a:r>
            <a:r>
              <a:t> par enfant (né avant le 15 mars 2019 et qui a moins de 18 ans au 1er janvier 2019)</a:t>
            </a:r>
          </a:p>
          <a:p>
            <a:pPr marL="160421" indent="-160421">
              <a:buSzPct val="100000"/>
              <a:buChar char="•"/>
              <a:defRPr sz="2500"/>
            </a:pPr>
            <a:r>
              <a:t>des points de rapprochement de conjoint</a:t>
            </a:r>
          </a:p>
          <a:p>
            <a:pPr marL="160421" indent="-160421">
              <a:buSzPct val="100000"/>
              <a:buChar char="•"/>
              <a:defRPr sz="2500"/>
            </a:pPr>
            <a:r>
              <a:t>des points d’ancienneté dans le poste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749798"/>
          </a:xfrm>
          <a:prstGeom prst="rect">
            <a:avLst/>
          </a:prstGeom>
        </p:spPr>
        <p:txBody>
          <a:bodyPr/>
          <a:lstStyle>
            <a:lvl1pPr>
              <a:defRPr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Ancienneté dans le poste</a:t>
            </a:r>
          </a:p>
        </p:txBody>
      </p:sp>
      <p:sp>
        <p:nvSpPr>
          <p:cNvPr id="108" name="Être affecté dans une des quatre circonscriptions suivantes : Oyonnax, Bellegarde, Pays-de-Gex Nord et Pays-de-Gex Sud…"/>
          <p:cNvSpPr txBox="1"/>
          <p:nvPr/>
        </p:nvSpPr>
        <p:spPr>
          <a:xfrm>
            <a:off x="577127" y="1357629"/>
            <a:ext cx="7989746" cy="3406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60421" indent="-160421">
              <a:buSzPct val="100000"/>
              <a:buChar char="•"/>
              <a:defRPr sz="2500"/>
            </a:pPr>
            <a:r>
              <a:t>Être affecté dans une des quatre circonscriptions suivantes : </a:t>
            </a:r>
            <a:r>
              <a:rPr b="1"/>
              <a:t>Oyonnax, Bellegarde, Pays-de-Gex Nord et Pays-de-Gex Sud</a:t>
            </a:r>
          </a:p>
          <a:p>
            <a:pPr>
              <a:defRPr sz="2500"/>
            </a:pPr>
            <a:endParaRPr b="1"/>
          </a:p>
          <a:p>
            <a:pPr marL="160421" indent="-160421">
              <a:buSzPct val="100000"/>
              <a:buChar char="•"/>
              <a:defRPr sz="2500"/>
            </a:pPr>
            <a:r>
              <a:t>Rester </a:t>
            </a:r>
            <a:r>
              <a:rPr b="1"/>
              <a:t>au minimum trois ans</a:t>
            </a:r>
            <a:r>
              <a:t> sur une ou plusieurs de ces circonscriptions</a:t>
            </a:r>
          </a:p>
          <a:p>
            <a:pPr>
              <a:defRPr sz="2500"/>
            </a:pPr>
            <a:endParaRPr/>
          </a:p>
          <a:p>
            <a:pPr marL="160421" indent="-160421">
              <a:buSzPct val="100000"/>
              <a:buChar char="•"/>
              <a:defRPr sz="2500"/>
            </a:pPr>
            <a:r>
              <a:rPr b="1"/>
              <a:t>6 points</a:t>
            </a:r>
            <a:r>
              <a:t> au bout de </a:t>
            </a:r>
            <a:r>
              <a:rPr b="1" u="sng"/>
              <a:t>3 ans</a:t>
            </a:r>
            <a:r>
              <a:t>, </a:t>
            </a:r>
            <a:r>
              <a:rPr b="1"/>
              <a:t>6,5 points</a:t>
            </a:r>
            <a:r>
              <a:t> au bout de </a:t>
            </a:r>
            <a:r>
              <a:rPr b="1" u="sng"/>
              <a:t>4 ans</a:t>
            </a:r>
            <a:r>
              <a:t>, </a:t>
            </a:r>
            <a:r>
              <a:rPr b="1"/>
              <a:t>7 points</a:t>
            </a:r>
            <a:r>
              <a:t> pour </a:t>
            </a:r>
            <a:r>
              <a:rPr b="1" u="sng"/>
              <a:t>5 ans et plus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 defTabSz="637794">
              <a:defRPr sz="4185" b="1"/>
            </a:lvl1pPr>
          </a:lstStyle>
          <a:p>
            <a:r>
              <a:t>Rapprochement de conjoint</a:t>
            </a:r>
          </a:p>
        </p:txBody>
      </p:sp>
      <p:sp>
        <p:nvSpPr>
          <p:cNvPr id="113" name="Être pacsé ou marié avec son conjoint (au 31/08/19) ou avoir un enfant reconnu par les deux parents au 15/03/19 (qui a moins de 18 ans au 01/01/2019)…"/>
          <p:cNvSpPr txBox="1"/>
          <p:nvPr/>
        </p:nvSpPr>
        <p:spPr>
          <a:xfrm>
            <a:off x="577127" y="1278823"/>
            <a:ext cx="7989746" cy="550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defRPr sz="2200"/>
            </a:pPr>
            <a:r>
              <a:rPr lang="fr-FR" dirty="0"/>
              <a:t>	Être affecté dans l’Ain au plus tard au 1</a:t>
            </a:r>
            <a:r>
              <a:rPr lang="fr-FR" baseline="30000" dirty="0"/>
              <a:t>er</a:t>
            </a:r>
            <a:r>
              <a:rPr lang="fr-FR" dirty="0"/>
              <a:t> septembre 2018</a:t>
            </a:r>
          </a:p>
          <a:p>
            <a:pPr>
              <a:buSzPct val="100000"/>
              <a:defRPr sz="2200"/>
            </a:pPr>
            <a:endParaRPr lang="fr-FR" dirty="0"/>
          </a:p>
          <a:p>
            <a:pPr marL="160421" indent="-160421">
              <a:buSzPct val="100000"/>
              <a:buChar char="•"/>
              <a:defRPr sz="2200"/>
            </a:pPr>
            <a:r>
              <a:rPr dirty="0" err="1"/>
              <a:t>Être</a:t>
            </a:r>
            <a:r>
              <a:rPr dirty="0"/>
              <a:t> </a:t>
            </a:r>
            <a:r>
              <a:rPr b="1" dirty="0" err="1"/>
              <a:t>pacsé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b="1" dirty="0" err="1"/>
              <a:t>marié</a:t>
            </a:r>
            <a:r>
              <a:rPr dirty="0"/>
              <a:t> avec son conjoint (au 31/08/19) </a:t>
            </a:r>
            <a:r>
              <a:rPr dirty="0" err="1"/>
              <a:t>ou</a:t>
            </a:r>
            <a:r>
              <a:rPr dirty="0"/>
              <a:t> </a:t>
            </a:r>
            <a:r>
              <a:rPr b="1" dirty="0" err="1"/>
              <a:t>avoir</a:t>
            </a:r>
            <a:r>
              <a:rPr b="1" dirty="0"/>
              <a:t> un enfant </a:t>
            </a:r>
            <a:r>
              <a:rPr b="1" dirty="0" err="1"/>
              <a:t>reconnu</a:t>
            </a:r>
            <a:r>
              <a:rPr b="1" dirty="0"/>
              <a:t> par les deux parents</a:t>
            </a:r>
            <a:r>
              <a:rPr dirty="0"/>
              <a:t> au 15/03/19 (qui a </a:t>
            </a:r>
            <a:r>
              <a:rPr dirty="0" err="1"/>
              <a:t>moins</a:t>
            </a:r>
            <a:r>
              <a:rPr dirty="0"/>
              <a:t> de 18 </a:t>
            </a:r>
            <a:r>
              <a:rPr dirty="0" err="1"/>
              <a:t>ans</a:t>
            </a:r>
            <a:r>
              <a:rPr dirty="0"/>
              <a:t> au 01/01/2019)</a:t>
            </a:r>
          </a:p>
          <a:p>
            <a:pPr>
              <a:defRPr sz="2200"/>
            </a:pPr>
            <a:endParaRPr dirty="0"/>
          </a:p>
          <a:p>
            <a:pPr marL="160421" indent="-160421">
              <a:buSzPct val="100000"/>
              <a:buChar char="•"/>
              <a:defRPr sz="2200"/>
            </a:pPr>
            <a:r>
              <a:rPr dirty="0"/>
              <a:t>Le conjoint </a:t>
            </a:r>
            <a:r>
              <a:rPr dirty="0" err="1"/>
              <a:t>doit</a:t>
            </a:r>
            <a:r>
              <a:rPr dirty="0"/>
              <a:t> </a:t>
            </a:r>
            <a:r>
              <a:rPr dirty="0" err="1"/>
              <a:t>travailler</a:t>
            </a:r>
            <a:r>
              <a:rPr dirty="0"/>
              <a:t> dans </a:t>
            </a:r>
            <a:r>
              <a:rPr dirty="0" err="1"/>
              <a:t>l’Ain</a:t>
            </a:r>
            <a:r>
              <a:rPr dirty="0"/>
              <a:t> (</a:t>
            </a:r>
            <a:r>
              <a:rPr b="1" dirty="0" err="1">
                <a:solidFill>
                  <a:srgbClr val="FF2600"/>
                </a:solidFill>
              </a:rPr>
              <a:t>changement</a:t>
            </a:r>
            <a:r>
              <a:rPr b="1" dirty="0">
                <a:solidFill>
                  <a:srgbClr val="FF2600"/>
                </a:solidFill>
              </a:rPr>
              <a:t> par rapport aux </a:t>
            </a:r>
            <a:r>
              <a:rPr b="1" dirty="0" err="1">
                <a:solidFill>
                  <a:srgbClr val="FF2600"/>
                </a:solidFill>
              </a:rPr>
              <a:t>autres</a:t>
            </a:r>
            <a:r>
              <a:rPr b="1" dirty="0">
                <a:solidFill>
                  <a:srgbClr val="FF2600"/>
                </a:solidFill>
              </a:rPr>
              <a:t> </a:t>
            </a:r>
            <a:r>
              <a:rPr b="1" dirty="0" err="1">
                <a:solidFill>
                  <a:srgbClr val="FF2600"/>
                </a:solidFill>
              </a:rPr>
              <a:t>années</a:t>
            </a:r>
            <a:r>
              <a:rPr b="1" dirty="0">
                <a:solidFill>
                  <a:srgbClr val="FF2600"/>
                </a:solidFill>
              </a:rPr>
              <a:t> !</a:t>
            </a:r>
            <a:r>
              <a:rPr dirty="0"/>
              <a:t>)</a:t>
            </a:r>
          </a:p>
          <a:p>
            <a:pPr>
              <a:defRPr sz="2200"/>
            </a:pPr>
            <a:endParaRPr dirty="0"/>
          </a:p>
          <a:p>
            <a:pPr marL="250657" indent="-250657">
              <a:buSzPct val="100000"/>
              <a:buChar char="•"/>
              <a:defRPr sz="2200"/>
            </a:pPr>
            <a:r>
              <a:rPr dirty="0" err="1"/>
              <a:t>Seules</a:t>
            </a:r>
            <a:r>
              <a:rPr dirty="0"/>
              <a:t> les </a:t>
            </a:r>
            <a:r>
              <a:rPr b="1" dirty="0" err="1"/>
              <a:t>résidences</a:t>
            </a:r>
            <a:r>
              <a:rPr b="1" dirty="0"/>
              <a:t> </a:t>
            </a:r>
            <a:r>
              <a:rPr b="1" dirty="0" err="1"/>
              <a:t>professionnelles</a:t>
            </a:r>
            <a:r>
              <a:rPr dirty="0"/>
              <a:t> </a:t>
            </a:r>
            <a:r>
              <a:rPr dirty="0" err="1"/>
              <a:t>comptent</a:t>
            </a:r>
            <a:endParaRPr dirty="0"/>
          </a:p>
          <a:p>
            <a:pPr>
              <a:defRPr sz="2200"/>
            </a:pPr>
            <a:endParaRPr dirty="0"/>
          </a:p>
          <a:p>
            <a:pPr marL="160421" indent="-160421">
              <a:buSzPct val="100000"/>
              <a:buChar char="•"/>
              <a:defRPr sz="2200"/>
            </a:pPr>
            <a:r>
              <a:rPr dirty="0"/>
              <a:t>Il </a:t>
            </a:r>
            <a:r>
              <a:rPr dirty="0" err="1"/>
              <a:t>faut</a:t>
            </a:r>
            <a:r>
              <a:rPr dirty="0"/>
              <a:t> 1 </a:t>
            </a:r>
            <a:r>
              <a:rPr dirty="0" err="1"/>
              <a:t>heure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60 km entre les deux </a:t>
            </a:r>
            <a:r>
              <a:rPr dirty="0" err="1"/>
              <a:t>résidences</a:t>
            </a:r>
            <a:r>
              <a:rPr dirty="0"/>
              <a:t> </a:t>
            </a:r>
            <a:r>
              <a:rPr dirty="0" err="1"/>
              <a:t>professionnelles</a:t>
            </a:r>
            <a:r>
              <a:rPr dirty="0"/>
              <a:t> (</a:t>
            </a:r>
            <a:r>
              <a:rPr b="1" dirty="0" err="1"/>
              <a:t>trajet</a:t>
            </a:r>
            <a:r>
              <a:rPr b="1" dirty="0"/>
              <a:t> le plus court hors autoroute sur </a:t>
            </a:r>
            <a:r>
              <a:rPr b="1" dirty="0" err="1"/>
              <a:t>mappy</a:t>
            </a:r>
            <a:r>
              <a:rPr b="1" dirty="0"/>
              <a:t> le </a:t>
            </a:r>
            <a:r>
              <a:rPr lang="fr-FR" b="1" dirty="0"/>
              <a:t>6 mai </a:t>
            </a:r>
            <a:r>
              <a:rPr b="1" dirty="0"/>
              <a:t>2019</a:t>
            </a:r>
            <a:r>
              <a:rPr lang="fr-FR" b="1" dirty="0"/>
              <a:t> à 7h30</a:t>
            </a:r>
            <a:r>
              <a:rPr b="1" dirty="0"/>
              <a:t> : </a:t>
            </a:r>
            <a:r>
              <a:rPr b="1" dirty="0" err="1"/>
              <a:t>copie</a:t>
            </a:r>
            <a:r>
              <a:rPr b="1" dirty="0"/>
              <a:t> </a:t>
            </a:r>
            <a:r>
              <a:rPr b="1" dirty="0" err="1"/>
              <a:t>d’écran</a:t>
            </a:r>
            <a:r>
              <a:rPr b="1" dirty="0"/>
              <a:t> à </a:t>
            </a:r>
            <a:r>
              <a:rPr b="1" dirty="0" err="1"/>
              <a:t>fournir</a:t>
            </a:r>
            <a:r>
              <a:rPr lang="fr-FR" b="1" dirty="0"/>
              <a:t> avec l’annexe</a:t>
            </a:r>
            <a:r>
              <a:rPr dirty="0"/>
              <a:t>)</a:t>
            </a:r>
          </a:p>
          <a:p>
            <a:pPr>
              <a:defRPr sz="2200"/>
            </a:pPr>
            <a:endParaRPr dirty="0"/>
          </a:p>
          <a:p>
            <a:pPr marL="250657" indent="-250657">
              <a:buSzPct val="100000"/>
              <a:buChar char="•"/>
              <a:defRPr sz="2200"/>
            </a:pPr>
            <a:r>
              <a:rPr dirty="0" err="1"/>
              <a:t>Forfait</a:t>
            </a:r>
            <a:r>
              <a:rPr dirty="0"/>
              <a:t> de </a:t>
            </a:r>
            <a:r>
              <a:rPr b="1" dirty="0"/>
              <a:t>6 points</a:t>
            </a:r>
            <a:r>
              <a:rPr dirty="0"/>
              <a:t> à </a:t>
            </a:r>
            <a:r>
              <a:rPr dirty="0" err="1"/>
              <a:t>partir</a:t>
            </a:r>
            <a:r>
              <a:rPr dirty="0"/>
              <a:t> d’</a:t>
            </a:r>
            <a:r>
              <a:rPr b="1" u="sng" dirty="0"/>
              <a:t>1 an de </a:t>
            </a:r>
            <a:r>
              <a:rPr b="1" u="sng" dirty="0" err="1"/>
              <a:t>séparation</a:t>
            </a:r>
            <a:endParaRPr b="1" u="sng" dirty="0"/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226DA89B-6B80-439F-A441-CFF3D72579C7}"/>
              </a:ext>
            </a:extLst>
          </p:cNvPr>
          <p:cNvSpPr/>
          <p:nvPr/>
        </p:nvSpPr>
        <p:spPr>
          <a:xfrm>
            <a:off x="577127" y="1410247"/>
            <a:ext cx="829642" cy="262849"/>
          </a:xfrm>
          <a:prstGeom prst="right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 defTabSz="596645">
              <a:defRPr sz="3915" b="1"/>
            </a:lvl1pPr>
          </a:lstStyle>
          <a:p>
            <a:r>
              <a:t>Autorité parentale conjointe</a:t>
            </a:r>
          </a:p>
        </p:txBody>
      </p:sp>
      <p:sp>
        <p:nvSpPr>
          <p:cNvPr id="118" name="Il faut justifier de la séparation…"/>
          <p:cNvSpPr txBox="1"/>
          <p:nvPr/>
        </p:nvSpPr>
        <p:spPr>
          <a:xfrm>
            <a:off x="577127" y="1278823"/>
            <a:ext cx="7989746" cy="3323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60421" indent="-160421">
              <a:buSzPct val="100000"/>
              <a:buChar char="•"/>
              <a:defRPr sz="2500"/>
            </a:pPr>
            <a:r>
              <a:rPr dirty="0"/>
              <a:t>Il </a:t>
            </a:r>
            <a:r>
              <a:rPr dirty="0" err="1"/>
              <a:t>faut</a:t>
            </a:r>
            <a:r>
              <a:rPr dirty="0"/>
              <a:t> justifier de la </a:t>
            </a:r>
            <a:r>
              <a:rPr dirty="0" err="1"/>
              <a:t>séparation</a:t>
            </a:r>
            <a:endParaRPr dirty="0"/>
          </a:p>
          <a:p>
            <a:pPr>
              <a:defRPr sz="2500"/>
            </a:pPr>
            <a:endParaRPr dirty="0"/>
          </a:p>
          <a:p>
            <a:pPr marL="1012657" lvl="2" indent="-250657">
              <a:buSzPct val="100000"/>
              <a:buChar char="•"/>
              <a:defRPr sz="2200"/>
            </a:pP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fournissant</a:t>
            </a:r>
            <a:r>
              <a:rPr dirty="0"/>
              <a:t>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décision</a:t>
            </a:r>
            <a:r>
              <a:rPr dirty="0"/>
              <a:t> </a:t>
            </a:r>
            <a:r>
              <a:rPr dirty="0" err="1"/>
              <a:t>judiciaire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une</a:t>
            </a:r>
            <a:r>
              <a:rPr dirty="0"/>
              <a:t> attestation sur </a:t>
            </a:r>
            <a:r>
              <a:rPr dirty="0" err="1"/>
              <a:t>l’honneur</a:t>
            </a:r>
            <a:r>
              <a:rPr dirty="0"/>
              <a:t> des 2 parents </a:t>
            </a:r>
            <a:r>
              <a:rPr dirty="0" err="1"/>
              <a:t>précisant</a:t>
            </a:r>
            <a:r>
              <a:rPr dirty="0"/>
              <a:t> </a:t>
            </a:r>
            <a:r>
              <a:rPr dirty="0" err="1"/>
              <a:t>l’organisation</a:t>
            </a:r>
            <a:r>
              <a:rPr dirty="0"/>
              <a:t> de </a:t>
            </a:r>
            <a:r>
              <a:rPr dirty="0" err="1"/>
              <a:t>l’hébergement</a:t>
            </a:r>
            <a:r>
              <a:rPr dirty="0"/>
              <a:t> et </a:t>
            </a:r>
            <a:r>
              <a:rPr dirty="0" err="1"/>
              <a:t>l’exercice</a:t>
            </a:r>
            <a:r>
              <a:rPr dirty="0"/>
              <a:t> du droit de </a:t>
            </a:r>
            <a:r>
              <a:rPr dirty="0" err="1"/>
              <a:t>visite</a:t>
            </a:r>
            <a:endParaRPr dirty="0"/>
          </a:p>
          <a:p>
            <a:pPr marL="1012657" lvl="2" indent="-250657">
              <a:buSzPct val="100000"/>
              <a:buChar char="•"/>
              <a:defRPr sz="2200"/>
            </a:pP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fournissant</a:t>
            </a:r>
            <a:r>
              <a:rPr dirty="0"/>
              <a:t> un </a:t>
            </a:r>
            <a:r>
              <a:rPr dirty="0" err="1"/>
              <a:t>justificatif</a:t>
            </a:r>
            <a:r>
              <a:rPr dirty="0"/>
              <a:t> de domicile </a:t>
            </a:r>
            <a:r>
              <a:rPr lang="fr-FR" dirty="0">
                <a:solidFill>
                  <a:srgbClr val="FF0000"/>
                </a:solidFill>
              </a:rPr>
              <a:t>dans l’Ain </a:t>
            </a:r>
            <a:r>
              <a:rPr dirty="0"/>
              <a:t>de </a:t>
            </a:r>
            <a:r>
              <a:rPr dirty="0" err="1"/>
              <a:t>moins</a:t>
            </a:r>
            <a:r>
              <a:rPr dirty="0"/>
              <a:t> de 6 </a:t>
            </a:r>
            <a:r>
              <a:rPr dirty="0" err="1"/>
              <a:t>mois</a:t>
            </a:r>
            <a:r>
              <a:rPr dirty="0"/>
              <a:t> de </a:t>
            </a:r>
            <a:r>
              <a:rPr dirty="0" err="1"/>
              <a:t>l’ex</a:t>
            </a:r>
            <a:r>
              <a:rPr dirty="0"/>
              <a:t>-conjoint</a:t>
            </a:r>
          </a:p>
          <a:p>
            <a:pPr>
              <a:defRPr sz="2500"/>
            </a:pPr>
            <a:endParaRPr dirty="0"/>
          </a:p>
          <a:p>
            <a:pPr>
              <a:defRPr sz="2500"/>
            </a:pPr>
            <a:r>
              <a:rPr dirty="0"/>
              <a:t>A </a:t>
            </a:r>
            <a:r>
              <a:rPr dirty="0" err="1"/>
              <a:t>partir</a:t>
            </a:r>
            <a:r>
              <a:rPr dirty="0"/>
              <a:t> d’un an de </a:t>
            </a:r>
            <a:r>
              <a:rPr dirty="0" err="1"/>
              <a:t>séparation</a:t>
            </a:r>
            <a:r>
              <a:rPr dirty="0"/>
              <a:t> : 6 points</a:t>
            </a:r>
          </a:p>
        </p:txBody>
      </p:sp>
      <p:sp>
        <p:nvSpPr>
          <p:cNvPr id="119" name="Explosion : 14 points 3"/>
          <p:cNvSpPr/>
          <p:nvPr/>
        </p:nvSpPr>
        <p:spPr>
          <a:xfrm rot="1175815">
            <a:off x="5863177" y="4897737"/>
            <a:ext cx="2982352" cy="1927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62" y="4342"/>
                </a:moveTo>
                <a:lnTo>
                  <a:pt x="14790" y="0"/>
                </a:lnTo>
                <a:lnTo>
                  <a:pt x="14525" y="5777"/>
                </a:lnTo>
                <a:lnTo>
                  <a:pt x="18007" y="3172"/>
                </a:lnTo>
                <a:lnTo>
                  <a:pt x="16380" y="6532"/>
                </a:lnTo>
                <a:lnTo>
                  <a:pt x="21600" y="6645"/>
                </a:lnTo>
                <a:lnTo>
                  <a:pt x="16985" y="9402"/>
                </a:lnTo>
                <a:lnTo>
                  <a:pt x="18270" y="11290"/>
                </a:lnTo>
                <a:lnTo>
                  <a:pt x="16380" y="12310"/>
                </a:lnTo>
                <a:lnTo>
                  <a:pt x="18877" y="15632"/>
                </a:lnTo>
                <a:lnTo>
                  <a:pt x="14640" y="14350"/>
                </a:lnTo>
                <a:lnTo>
                  <a:pt x="14942" y="17370"/>
                </a:lnTo>
                <a:lnTo>
                  <a:pt x="12180" y="15935"/>
                </a:lnTo>
                <a:lnTo>
                  <a:pt x="11612" y="18842"/>
                </a:lnTo>
                <a:lnTo>
                  <a:pt x="9872" y="17370"/>
                </a:lnTo>
                <a:lnTo>
                  <a:pt x="8700" y="19712"/>
                </a:lnTo>
                <a:lnTo>
                  <a:pt x="7527" y="18125"/>
                </a:lnTo>
                <a:lnTo>
                  <a:pt x="4917" y="21600"/>
                </a:lnTo>
                <a:lnTo>
                  <a:pt x="4805" y="18240"/>
                </a:lnTo>
                <a:lnTo>
                  <a:pt x="1285" y="17825"/>
                </a:lnTo>
                <a:lnTo>
                  <a:pt x="3330" y="15370"/>
                </a:lnTo>
                <a:lnTo>
                  <a:pt x="0" y="12877"/>
                </a:lnTo>
                <a:lnTo>
                  <a:pt x="3935" y="11592"/>
                </a:lnTo>
                <a:lnTo>
                  <a:pt x="1172" y="8270"/>
                </a:lnTo>
                <a:lnTo>
                  <a:pt x="5372" y="7817"/>
                </a:lnTo>
                <a:lnTo>
                  <a:pt x="4502" y="3625"/>
                </a:lnTo>
                <a:lnTo>
                  <a:pt x="8550" y="6382"/>
                </a:lnTo>
                <a:lnTo>
                  <a:pt x="9722" y="1887"/>
                </a:lnTo>
                <a:close/>
              </a:path>
            </a:pathLst>
          </a:custGeom>
          <a:solidFill>
            <a:schemeClr val="accent1"/>
          </a:solidFill>
          <a:ln w="19050" cap="rnd">
            <a:solidFill>
              <a:schemeClr val="accent1">
                <a:satOff val="-19091"/>
                <a:lumOff val="-11921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 defTabSz="457200">
              <a:defRPr sz="2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Nouveau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1063802"/>
          </a:xfrm>
          <a:prstGeom prst="rect">
            <a:avLst/>
          </a:prstGeom>
        </p:spPr>
        <p:txBody>
          <a:bodyPr/>
          <a:lstStyle>
            <a:lvl1pPr defTabSz="521208">
              <a:defRPr sz="3420" b="1"/>
            </a:lvl1pPr>
          </a:lstStyle>
          <a:p>
            <a:r>
              <a:rPr lang="fr-FR" dirty="0"/>
              <a:t>Résidence professionnelle de l’enseignant</a:t>
            </a:r>
            <a:endParaRPr dirty="0"/>
          </a:p>
        </p:txBody>
      </p:sp>
      <p:sp>
        <p:nvSpPr>
          <p:cNvPr id="124" name="Si je suis PES ou titulaire (T1, T2…) : c’est l’école d’affectation…"/>
          <p:cNvSpPr txBox="1"/>
          <p:nvPr/>
        </p:nvSpPr>
        <p:spPr>
          <a:xfrm>
            <a:off x="577127" y="1725930"/>
            <a:ext cx="7989746" cy="3406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60421" indent="-160421">
              <a:buSzPct val="100000"/>
              <a:buChar char="•"/>
              <a:defRPr sz="2500"/>
            </a:pPr>
            <a:r>
              <a:rPr dirty="0"/>
              <a:t> Si je </a:t>
            </a:r>
            <a:r>
              <a:rPr dirty="0" err="1"/>
              <a:t>suis</a:t>
            </a:r>
            <a:r>
              <a:rPr dirty="0"/>
              <a:t> </a:t>
            </a:r>
            <a:r>
              <a:rPr b="1" dirty="0"/>
              <a:t>PES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b="1" dirty="0" err="1"/>
              <a:t>titulaire</a:t>
            </a:r>
            <a:r>
              <a:rPr dirty="0"/>
              <a:t> (T1, T2…) : </a:t>
            </a:r>
            <a:r>
              <a:rPr b="1" dirty="0" err="1"/>
              <a:t>c’est</a:t>
            </a:r>
            <a:r>
              <a:rPr b="1" dirty="0"/>
              <a:t> </a:t>
            </a:r>
            <a:r>
              <a:rPr b="1" dirty="0" err="1"/>
              <a:t>l’école</a:t>
            </a:r>
            <a:r>
              <a:rPr b="1" dirty="0"/>
              <a:t> </a:t>
            </a:r>
            <a:r>
              <a:rPr b="1" dirty="0" err="1"/>
              <a:t>d’affectation</a:t>
            </a:r>
            <a:endParaRPr b="1" dirty="0"/>
          </a:p>
          <a:p>
            <a:pPr>
              <a:defRPr sz="2500"/>
            </a:pPr>
            <a:endParaRPr b="1" dirty="0"/>
          </a:p>
          <a:p>
            <a:pPr marL="160421" indent="-160421">
              <a:buSzPct val="100000"/>
              <a:buChar char="•"/>
              <a:defRPr sz="2500"/>
            </a:pPr>
            <a:r>
              <a:rPr dirty="0"/>
              <a:t> Si je </a:t>
            </a:r>
            <a:r>
              <a:rPr dirty="0" err="1"/>
              <a:t>suis</a:t>
            </a:r>
            <a:r>
              <a:rPr dirty="0"/>
              <a:t> sur un </a:t>
            </a:r>
            <a:r>
              <a:rPr b="1" dirty="0"/>
              <a:t>poste </a:t>
            </a:r>
            <a:r>
              <a:rPr b="1" dirty="0" err="1"/>
              <a:t>fractionné</a:t>
            </a:r>
            <a:r>
              <a:rPr dirty="0"/>
              <a:t> : </a:t>
            </a:r>
            <a:r>
              <a:rPr b="1" dirty="0" err="1"/>
              <a:t>c’est</a:t>
            </a:r>
            <a:r>
              <a:rPr b="1" dirty="0"/>
              <a:t> </a:t>
            </a:r>
            <a:r>
              <a:rPr b="1" dirty="0" err="1"/>
              <a:t>l’école</a:t>
            </a:r>
            <a:r>
              <a:rPr b="1" dirty="0"/>
              <a:t> </a:t>
            </a:r>
            <a:r>
              <a:rPr b="1" dirty="0" err="1"/>
              <a:t>principale</a:t>
            </a:r>
            <a:r>
              <a:rPr dirty="0"/>
              <a:t> (</a:t>
            </a:r>
            <a:r>
              <a:rPr dirty="0" err="1"/>
              <a:t>celle</a:t>
            </a:r>
            <a:r>
              <a:rPr dirty="0"/>
              <a:t> qui figure sur </a:t>
            </a:r>
            <a:r>
              <a:rPr dirty="0" err="1"/>
              <a:t>l’arrêté</a:t>
            </a:r>
            <a:r>
              <a:rPr dirty="0"/>
              <a:t> </a:t>
            </a:r>
            <a:r>
              <a:rPr dirty="0" err="1"/>
              <a:t>d’affectation</a:t>
            </a:r>
            <a:r>
              <a:rPr dirty="0"/>
              <a:t>)</a:t>
            </a:r>
          </a:p>
          <a:p>
            <a:pPr>
              <a:defRPr sz="2500"/>
            </a:pPr>
            <a:endParaRPr dirty="0"/>
          </a:p>
          <a:p>
            <a:pPr marL="250657" indent="-250657">
              <a:buSzPct val="100000"/>
              <a:buChar char="•"/>
              <a:defRPr sz="2500"/>
            </a:pPr>
            <a:r>
              <a:rPr dirty="0"/>
              <a:t>Si je </a:t>
            </a:r>
            <a:r>
              <a:rPr dirty="0" err="1"/>
              <a:t>suis</a:t>
            </a:r>
            <a:r>
              <a:rPr dirty="0"/>
              <a:t> </a:t>
            </a:r>
            <a:r>
              <a:rPr b="1" dirty="0"/>
              <a:t>TR</a:t>
            </a:r>
            <a:r>
              <a:rPr dirty="0"/>
              <a:t> : </a:t>
            </a:r>
            <a:r>
              <a:rPr b="1" dirty="0" err="1"/>
              <a:t>c’est</a:t>
            </a:r>
            <a:r>
              <a:rPr b="1" dirty="0"/>
              <a:t> </a:t>
            </a:r>
            <a:r>
              <a:rPr b="1" dirty="0" err="1"/>
              <a:t>l’école</a:t>
            </a:r>
            <a:r>
              <a:rPr b="1" dirty="0"/>
              <a:t> de </a:t>
            </a:r>
            <a:r>
              <a:rPr b="1" dirty="0" err="1"/>
              <a:t>rattachement</a:t>
            </a:r>
            <a:endParaRPr b="1" dirty="0"/>
          </a:p>
          <a:p>
            <a:pPr>
              <a:defRPr sz="2500"/>
            </a:pPr>
            <a:endParaRPr b="1" dirty="0"/>
          </a:p>
          <a:p>
            <a:pPr marL="250657" indent="-250657">
              <a:buSzPct val="100000"/>
              <a:buChar char="•"/>
              <a:defRPr sz="2500"/>
            </a:pPr>
            <a:r>
              <a:rPr dirty="0"/>
              <a:t>Si je </a:t>
            </a:r>
            <a:r>
              <a:rPr b="1" dirty="0" err="1"/>
              <a:t>viens</a:t>
            </a:r>
            <a:r>
              <a:rPr b="1" dirty="0"/>
              <a:t> </a:t>
            </a:r>
            <a:r>
              <a:rPr b="1" dirty="0" err="1"/>
              <a:t>d’arriver</a:t>
            </a:r>
            <a:r>
              <a:rPr b="1" dirty="0"/>
              <a:t> dans </a:t>
            </a:r>
            <a:r>
              <a:rPr b="1" dirty="0" err="1"/>
              <a:t>l’Ain</a:t>
            </a:r>
            <a:r>
              <a:rPr dirty="0"/>
              <a:t> : </a:t>
            </a:r>
            <a:r>
              <a:rPr b="1" dirty="0"/>
              <a:t>pas de point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1"/>
          <p:cNvSpPr txBox="1">
            <a:spLocks noGrp="1"/>
          </p:cNvSpPr>
          <p:nvPr>
            <p:ph type="title"/>
          </p:nvPr>
        </p:nvSpPr>
        <p:spPr>
          <a:xfrm>
            <a:off x="577127" y="144164"/>
            <a:ext cx="7989746" cy="88721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Autres bonifications</a:t>
            </a:r>
          </a:p>
        </p:txBody>
      </p:sp>
      <p:sp>
        <p:nvSpPr>
          <p:cNvPr id="129" name="Situation de handicap (enseignant, conjoint, enfant) : 10 points…"/>
          <p:cNvSpPr txBox="1"/>
          <p:nvPr/>
        </p:nvSpPr>
        <p:spPr>
          <a:xfrm>
            <a:off x="577127" y="1240780"/>
            <a:ext cx="7989746" cy="550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20578" indent="-220578">
              <a:buSzPct val="100000"/>
              <a:buChar char="•"/>
              <a:defRPr sz="2200"/>
            </a:pPr>
            <a:r>
              <a:rPr dirty="0"/>
              <a:t>Situation de handicap (</a:t>
            </a:r>
            <a:r>
              <a:rPr dirty="0" err="1"/>
              <a:t>enseignant</a:t>
            </a:r>
            <a:r>
              <a:rPr dirty="0"/>
              <a:t>, conjoint, enfant) : </a:t>
            </a:r>
            <a:r>
              <a:rPr b="1" dirty="0"/>
              <a:t>10 points</a:t>
            </a:r>
          </a:p>
          <a:p>
            <a:pPr marL="220578" indent="-220578">
              <a:buSzPct val="100000"/>
              <a:buChar char="•"/>
              <a:defRPr sz="2200"/>
            </a:pPr>
            <a:endParaRPr b="1" dirty="0"/>
          </a:p>
          <a:p>
            <a:pPr marL="220578" indent="-220578">
              <a:buSzPct val="100000"/>
              <a:buChar char="•"/>
              <a:defRPr sz="2200"/>
            </a:pPr>
            <a:r>
              <a:rPr dirty="0" err="1"/>
              <a:t>Mesure</a:t>
            </a:r>
            <a:r>
              <a:rPr dirty="0"/>
              <a:t> de carte </a:t>
            </a:r>
            <a:r>
              <a:rPr dirty="0" err="1"/>
              <a:t>scolaire</a:t>
            </a:r>
            <a:r>
              <a:rPr dirty="0"/>
              <a:t> : </a:t>
            </a:r>
            <a:r>
              <a:rPr b="1" dirty="0" err="1">
                <a:latin typeface="Arial"/>
                <a:ea typeface="Arial"/>
                <a:cs typeface="Arial"/>
                <a:sym typeface="Arial"/>
              </a:rPr>
              <a:t>Priorité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dirty="0" err="1">
                <a:latin typeface="Arial"/>
                <a:ea typeface="Arial"/>
                <a:cs typeface="Arial"/>
                <a:sym typeface="Arial"/>
              </a:rPr>
              <a:t>absolue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sur le poste 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faisant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l'objet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mesure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dirty="0" err="1">
                <a:latin typeface="Arial"/>
                <a:ea typeface="Arial"/>
                <a:cs typeface="Arial"/>
                <a:sym typeface="Arial"/>
              </a:rPr>
              <a:t>puis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 250 / 150 et 50 points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selon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le respect de rang de 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priorité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220578" indent="-220578">
              <a:buSzPct val="100000"/>
              <a:buChar char="•"/>
              <a:defRPr sz="2200"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220578" indent="-220578">
              <a:buSzPct val="100000"/>
              <a:buChar char="•"/>
              <a:defRPr sz="2200"/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Situation 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médicale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5 points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220578" indent="-220578">
              <a:buSzPct val="100000"/>
              <a:buChar char="•"/>
              <a:defRPr sz="2200"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220578" indent="-220578">
              <a:buSzPct val="100000"/>
              <a:buChar char="•"/>
              <a:defRPr sz="2200"/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Situation 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sociale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5 points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220578" indent="-220578">
              <a:buSzPct val="100000"/>
              <a:buChar char="•"/>
              <a:defRPr sz="2200"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220578" indent="-220578">
              <a:buSzPct val="100000"/>
              <a:buChar char="•"/>
              <a:defRPr sz="2200"/>
            </a:pPr>
            <a:r>
              <a:rPr dirty="0" err="1">
                <a:latin typeface="Arial"/>
                <a:ea typeface="Arial"/>
                <a:cs typeface="Arial"/>
                <a:sym typeface="Arial"/>
              </a:rPr>
              <a:t>Réintégration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après un congé parental (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collègues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ayant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eu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un poste à 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titre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définitif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mais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l'ayant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perdu) : 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5 points</a:t>
            </a:r>
          </a:p>
          <a:p>
            <a:pPr marL="220578" indent="-220578">
              <a:buSzPct val="100000"/>
              <a:buChar char="•"/>
              <a:defRPr sz="2200"/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220578" indent="-220578">
              <a:buSzPct val="100000"/>
              <a:buChar char="•"/>
              <a:defRPr sz="2200"/>
            </a:pPr>
            <a:r>
              <a:rPr dirty="0"/>
              <a:t>Situation de parent </a:t>
            </a:r>
            <a:r>
              <a:rPr dirty="0" err="1"/>
              <a:t>isolé</a:t>
            </a:r>
            <a:r>
              <a:rPr dirty="0"/>
              <a:t> (</a:t>
            </a:r>
            <a:r>
              <a:rPr dirty="0" err="1"/>
              <a:t>autorité</a:t>
            </a:r>
            <a:r>
              <a:rPr dirty="0"/>
              <a:t> </a:t>
            </a:r>
            <a:r>
              <a:rPr dirty="0" err="1"/>
              <a:t>parentale</a:t>
            </a:r>
            <a:r>
              <a:rPr dirty="0"/>
              <a:t> exclusive) : </a:t>
            </a:r>
            <a:r>
              <a:rPr b="1" dirty="0"/>
              <a:t>5 points</a:t>
            </a:r>
            <a:endParaRPr lang="fr-FR" b="1" dirty="0"/>
          </a:p>
          <a:p>
            <a:pPr marL="220578" indent="-220578">
              <a:buSzPct val="100000"/>
              <a:buChar char="•"/>
              <a:defRPr sz="2200"/>
            </a:pPr>
            <a:r>
              <a:rPr lang="fr-FR" b="1" dirty="0"/>
              <a:t>Bonification pour renouvellement du premier vœu : 5 points (à partir du mouvement 2020)</a:t>
            </a:r>
            <a:endParaRPr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1" build="p" bldLvl="5" animBg="1" advAuto="0"/>
    </p:bldLst>
  </p:timing>
</p:sld>
</file>

<file path=ppt/theme/theme1.xml><?xml version="1.0" encoding="utf-8"?>
<a:theme xmlns:a="http://schemas.openxmlformats.org/drawingml/2006/main" name="1_Blank">
  <a:themeElements>
    <a:clrScheme name="1_Blank">
      <a:dk1>
        <a:srgbClr val="000000"/>
      </a:dk1>
      <a:lt1>
        <a:srgbClr val="222A35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1_Blank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Blan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Blank">
  <a:themeElements>
    <a:clrScheme name="1_Blan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1_Blank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Blan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1995</Words>
  <Application>Microsoft Office PowerPoint</Application>
  <PresentationFormat>Affichage à l'écran (4:3)</PresentationFormat>
  <Paragraphs>534</Paragraphs>
  <Slides>37</Slides>
  <Notes>37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Trebuchet MS</vt:lpstr>
      <vt:lpstr>Wingdings</vt:lpstr>
      <vt:lpstr>1_Blank</vt:lpstr>
      <vt:lpstr>Stage MOUvement 2019</vt:lpstr>
      <vt:lpstr>Programme de la journée</vt:lpstr>
      <vt:lpstr>Le barème</vt:lpstr>
      <vt:lpstr>Le barème</vt:lpstr>
      <vt:lpstr>Ancienneté dans le poste</vt:lpstr>
      <vt:lpstr>Rapprochement de conjoint</vt:lpstr>
      <vt:lpstr>Autorité parentale conjointe</vt:lpstr>
      <vt:lpstr>Résidence professionnelle de l’enseignant</vt:lpstr>
      <vt:lpstr>Autres bonifications</vt:lpstr>
      <vt:lpstr>Nouveautés 2018</vt:lpstr>
      <vt:lpstr>LES TYPES DE postes </vt:lpstr>
      <vt:lpstr>Les différents postes de TR</vt:lpstr>
      <vt:lpstr>LES TYPES DE VŒUX </vt:lpstr>
      <vt:lpstr>Faire ses voeux</vt:lpstr>
      <vt:lpstr>Faire ses voeux</vt:lpstr>
      <vt:lpstr>Faire ses voeux</vt:lpstr>
      <vt:lpstr>Faire ses voeux</vt:lpstr>
      <vt:lpstr>Faire ses voeux</vt:lpstr>
      <vt:lpstr>Présentation PowerPoint</vt:lpstr>
      <vt:lpstr>Les 3 phases du mouvement</vt:lpstr>
      <vt:lpstr>Titulaire / Non titulaire</vt:lpstr>
      <vt:lpstr>Ne pas demander…</vt:lpstr>
      <vt:lpstr>AU SECOND MOUVEMENT</vt:lpstr>
      <vt:lpstr>TRZDA, c’est quoi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MOUvement 2019</dc:title>
  <dc:creator>admin</dc:creator>
  <cp:lastModifiedBy>snuipp fsu</cp:lastModifiedBy>
  <cp:revision>14</cp:revision>
  <dcterms:modified xsi:type="dcterms:W3CDTF">2019-04-01T13:49:22Z</dcterms:modified>
</cp:coreProperties>
</file>